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5.jpg" ContentType="image/png"/>
  <Override PartName="/ppt/media/image2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26" r:id="rId1"/>
  </p:sldMasterIdLst>
  <p:notesMasterIdLst>
    <p:notesMasterId r:id="rId33"/>
  </p:notesMasterIdLst>
  <p:sldIdLst>
    <p:sldId id="256" r:id="rId2"/>
    <p:sldId id="277" r:id="rId3"/>
    <p:sldId id="257" r:id="rId4"/>
    <p:sldId id="355" r:id="rId5"/>
    <p:sldId id="356" r:id="rId6"/>
    <p:sldId id="291" r:id="rId7"/>
    <p:sldId id="290" r:id="rId8"/>
    <p:sldId id="293" r:id="rId9"/>
    <p:sldId id="363" r:id="rId10"/>
    <p:sldId id="324" r:id="rId11"/>
    <p:sldId id="325" r:id="rId12"/>
    <p:sldId id="361" r:id="rId13"/>
    <p:sldId id="328" r:id="rId14"/>
    <p:sldId id="329" r:id="rId15"/>
    <p:sldId id="330" r:id="rId16"/>
    <p:sldId id="331" r:id="rId17"/>
    <p:sldId id="362" r:id="rId18"/>
    <p:sldId id="365" r:id="rId19"/>
    <p:sldId id="346" r:id="rId20"/>
    <p:sldId id="364" r:id="rId21"/>
    <p:sldId id="348" r:id="rId22"/>
    <p:sldId id="358" r:id="rId23"/>
    <p:sldId id="360" r:id="rId24"/>
    <p:sldId id="351" r:id="rId25"/>
    <p:sldId id="354" r:id="rId26"/>
    <p:sldId id="359" r:id="rId27"/>
    <p:sldId id="352" r:id="rId28"/>
    <p:sldId id="333" r:id="rId29"/>
    <p:sldId id="342" r:id="rId30"/>
    <p:sldId id="334" r:id="rId31"/>
    <p:sldId id="33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27900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9" autoAdjust="0"/>
    <p:restoredTop sz="86353" autoAdjust="0"/>
  </p:normalViewPr>
  <p:slideViewPr>
    <p:cSldViewPr snapToGrid="0">
      <p:cViewPr varScale="1">
        <p:scale>
          <a:sx n="77" d="100"/>
          <a:sy n="77" d="100"/>
        </p:scale>
        <p:origin x="557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992CF5-A3A5-4BF1-9F58-5891778266F2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CCAACB79-E59B-49D5-8673-CD9A5FA142DC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b="1" dirty="0">
              <a:latin typeface="Calibri"/>
            </a:rPr>
            <a:t>Mid Feature</a:t>
          </a:r>
        </a:p>
      </dgm:t>
    </dgm:pt>
    <dgm:pt modelId="{1EFCD312-C1A5-4767-9843-652FCDD754E0}" type="parTrans" cxnId="{FDA43105-571F-4171-A0CF-6BD30BA69C70}">
      <dgm:prSet/>
      <dgm:spPr/>
      <dgm:t>
        <a:bodyPr/>
        <a:lstStyle/>
        <a:p>
          <a:endParaRPr lang="en-US"/>
        </a:p>
      </dgm:t>
    </dgm:pt>
    <dgm:pt modelId="{1A835B44-C17A-4FD6-AA57-AE82D17AFC95}" type="sibTrans" cxnId="{FDA43105-571F-4171-A0CF-6BD30BA69C70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A1C53E18-7475-4343-83E0-809EDA88E330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latin typeface="Calibri"/>
            </a:rPr>
            <a:t>Global Feature</a:t>
          </a:r>
        </a:p>
      </dgm:t>
    </dgm:pt>
    <dgm:pt modelId="{CD53E1C8-62DE-415E-8075-53D6AC827590}" type="parTrans" cxnId="{6BC3A959-AA7F-40DC-A1A4-8AF2F93DE974}">
      <dgm:prSet/>
      <dgm:spPr/>
      <dgm:t>
        <a:bodyPr/>
        <a:lstStyle/>
        <a:p>
          <a:endParaRPr lang="en-US"/>
        </a:p>
      </dgm:t>
    </dgm:pt>
    <dgm:pt modelId="{021EFC95-9419-4649-A7C7-3E16CC9BC284}" type="sibTrans" cxnId="{6BC3A959-AA7F-40DC-A1A4-8AF2F93DE974}">
      <dgm:prSet/>
      <dgm:spPr/>
      <dgm:t>
        <a:bodyPr/>
        <a:lstStyle/>
        <a:p>
          <a:endParaRPr lang="en-US"/>
        </a:p>
      </dgm:t>
    </dgm:pt>
    <dgm:pt modelId="{C3CD9A3D-10B1-44BB-9602-DDF9300B87AB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/>
            <a:t>Fusion Layer</a:t>
          </a:r>
          <a:endParaRPr lang="en-US" b="1" dirty="0">
            <a:latin typeface="Calibri"/>
          </a:endParaRPr>
        </a:p>
      </dgm:t>
    </dgm:pt>
    <dgm:pt modelId="{C865831A-1666-49FD-AC40-6F557A026C7D}" type="parTrans" cxnId="{3B31815F-B48A-460D-94AD-91F0FA3E4610}">
      <dgm:prSet/>
      <dgm:spPr/>
      <dgm:t>
        <a:bodyPr/>
        <a:lstStyle/>
        <a:p>
          <a:endParaRPr lang="en-US"/>
        </a:p>
      </dgm:t>
    </dgm:pt>
    <dgm:pt modelId="{FBC7850C-E181-4149-95DB-0884396A2E08}" type="sibTrans" cxnId="{3B31815F-B48A-460D-94AD-91F0FA3E4610}">
      <dgm:prSet/>
      <dgm:spPr/>
      <dgm:t>
        <a:bodyPr/>
        <a:lstStyle/>
        <a:p>
          <a:endParaRPr lang="en-US"/>
        </a:p>
      </dgm:t>
    </dgm:pt>
    <dgm:pt modelId="{B208908F-2DF9-48FF-AC5D-7C000EC33203}" type="pres">
      <dgm:prSet presAssocID="{3D992CF5-A3A5-4BF1-9F58-5891778266F2}" presName="Name0" presStyleCnt="0">
        <dgm:presLayoutVars>
          <dgm:dir/>
          <dgm:resizeHandles val="exact"/>
        </dgm:presLayoutVars>
      </dgm:prSet>
      <dgm:spPr/>
    </dgm:pt>
    <dgm:pt modelId="{BC6A28BB-74ED-4D31-9798-AABD757311B8}" type="pres">
      <dgm:prSet presAssocID="{3D992CF5-A3A5-4BF1-9F58-5891778266F2}" presName="vNodes" presStyleCnt="0"/>
      <dgm:spPr/>
    </dgm:pt>
    <dgm:pt modelId="{24B0CF06-CFB2-4EE2-9B60-623B2EFF9DD5}" type="pres">
      <dgm:prSet presAssocID="{CCAACB79-E59B-49D5-8673-CD9A5FA142D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ar-EG"/>
        </a:p>
      </dgm:t>
    </dgm:pt>
    <dgm:pt modelId="{E86B62AF-7B4B-47B9-9C28-5787F16AB370}" type="pres">
      <dgm:prSet presAssocID="{1A835B44-C17A-4FD6-AA57-AE82D17AFC95}" presName="spacerT" presStyleCnt="0"/>
      <dgm:spPr/>
    </dgm:pt>
    <dgm:pt modelId="{B53657D2-2A25-465A-B5C6-81814B7C2BCD}" type="pres">
      <dgm:prSet presAssocID="{1A835B44-C17A-4FD6-AA57-AE82D17AFC95}" presName="sibTrans" presStyleLbl="sibTrans2D1" presStyleIdx="0" presStyleCnt="2"/>
      <dgm:spPr/>
      <dgm:t>
        <a:bodyPr/>
        <a:lstStyle/>
        <a:p>
          <a:pPr rtl="1"/>
          <a:endParaRPr lang="ar-EG"/>
        </a:p>
      </dgm:t>
    </dgm:pt>
    <dgm:pt modelId="{7CA29C81-EA73-4C42-99A2-2E4D2089DBA7}" type="pres">
      <dgm:prSet presAssocID="{1A835B44-C17A-4FD6-AA57-AE82D17AFC95}" presName="spacerB" presStyleCnt="0"/>
      <dgm:spPr/>
    </dgm:pt>
    <dgm:pt modelId="{286A294A-FF95-4187-82F0-FEA3A68FB356}" type="pres">
      <dgm:prSet presAssocID="{A1C53E18-7475-4343-83E0-809EDA88E33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ar-EG"/>
        </a:p>
      </dgm:t>
    </dgm:pt>
    <dgm:pt modelId="{C8F2B616-6A23-437E-88BD-B9E4340AD8C5}" type="pres">
      <dgm:prSet presAssocID="{3D992CF5-A3A5-4BF1-9F58-5891778266F2}" presName="sibTransLast" presStyleLbl="sibTrans2D1" presStyleIdx="1" presStyleCnt="2"/>
      <dgm:spPr/>
      <dgm:t>
        <a:bodyPr/>
        <a:lstStyle/>
        <a:p>
          <a:pPr rtl="1"/>
          <a:endParaRPr lang="ar-EG"/>
        </a:p>
      </dgm:t>
    </dgm:pt>
    <dgm:pt modelId="{EC1C207A-CBA8-416B-BF6A-F10F4C4F46A9}" type="pres">
      <dgm:prSet presAssocID="{3D992CF5-A3A5-4BF1-9F58-5891778266F2}" presName="connectorText" presStyleLbl="sibTrans2D1" presStyleIdx="1" presStyleCnt="2"/>
      <dgm:spPr/>
      <dgm:t>
        <a:bodyPr/>
        <a:lstStyle/>
        <a:p>
          <a:pPr rtl="1"/>
          <a:endParaRPr lang="ar-EG"/>
        </a:p>
      </dgm:t>
    </dgm:pt>
    <dgm:pt modelId="{AB931167-ADF0-47F0-B011-D990DD9A642C}" type="pres">
      <dgm:prSet presAssocID="{3D992CF5-A3A5-4BF1-9F58-5891778266F2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ar-EG"/>
        </a:p>
      </dgm:t>
    </dgm:pt>
  </dgm:ptLst>
  <dgm:cxnLst>
    <dgm:cxn modelId="{EF872DA9-E6B2-45FF-A3A2-BD25C924A82E}" type="presOf" srcId="{A1C53E18-7475-4343-83E0-809EDA88E330}" destId="{286A294A-FF95-4187-82F0-FEA3A68FB356}" srcOrd="0" destOrd="0" presId="urn:microsoft.com/office/officeart/2005/8/layout/equation2"/>
    <dgm:cxn modelId="{24D35187-B399-472E-A5A1-8E21518C53D3}" type="presOf" srcId="{CCAACB79-E59B-49D5-8673-CD9A5FA142DC}" destId="{24B0CF06-CFB2-4EE2-9B60-623B2EFF9DD5}" srcOrd="0" destOrd="0" presId="urn:microsoft.com/office/officeart/2005/8/layout/equation2"/>
    <dgm:cxn modelId="{410952AF-F46C-46B7-8A04-71DEA836333F}" type="presOf" srcId="{3D992CF5-A3A5-4BF1-9F58-5891778266F2}" destId="{B208908F-2DF9-48FF-AC5D-7C000EC33203}" srcOrd="0" destOrd="0" presId="urn:microsoft.com/office/officeart/2005/8/layout/equation2"/>
    <dgm:cxn modelId="{EFFC4F77-9F94-4C1A-904C-0780678B5237}" type="presOf" srcId="{C3CD9A3D-10B1-44BB-9602-DDF9300B87AB}" destId="{AB931167-ADF0-47F0-B011-D990DD9A642C}" srcOrd="0" destOrd="0" presId="urn:microsoft.com/office/officeart/2005/8/layout/equation2"/>
    <dgm:cxn modelId="{FDA43105-571F-4171-A0CF-6BD30BA69C70}" srcId="{3D992CF5-A3A5-4BF1-9F58-5891778266F2}" destId="{CCAACB79-E59B-49D5-8673-CD9A5FA142DC}" srcOrd="0" destOrd="0" parTransId="{1EFCD312-C1A5-4767-9843-652FCDD754E0}" sibTransId="{1A835B44-C17A-4FD6-AA57-AE82D17AFC95}"/>
    <dgm:cxn modelId="{342EA325-35F9-458C-B68D-9C94D7422CF1}" type="presOf" srcId="{021EFC95-9419-4649-A7C7-3E16CC9BC284}" destId="{EC1C207A-CBA8-416B-BF6A-F10F4C4F46A9}" srcOrd="1" destOrd="0" presId="urn:microsoft.com/office/officeart/2005/8/layout/equation2"/>
    <dgm:cxn modelId="{8FAA1748-C63A-4625-972F-EECEB4A8231A}" type="presOf" srcId="{021EFC95-9419-4649-A7C7-3E16CC9BC284}" destId="{C8F2B616-6A23-437E-88BD-B9E4340AD8C5}" srcOrd="0" destOrd="0" presId="urn:microsoft.com/office/officeart/2005/8/layout/equation2"/>
    <dgm:cxn modelId="{24D7F899-EC80-4F73-A2D2-018A5D705CAF}" type="presOf" srcId="{1A835B44-C17A-4FD6-AA57-AE82D17AFC95}" destId="{B53657D2-2A25-465A-B5C6-81814B7C2BCD}" srcOrd="0" destOrd="0" presId="urn:microsoft.com/office/officeart/2005/8/layout/equation2"/>
    <dgm:cxn modelId="{6BC3A959-AA7F-40DC-A1A4-8AF2F93DE974}" srcId="{3D992CF5-A3A5-4BF1-9F58-5891778266F2}" destId="{A1C53E18-7475-4343-83E0-809EDA88E330}" srcOrd="1" destOrd="0" parTransId="{CD53E1C8-62DE-415E-8075-53D6AC827590}" sibTransId="{021EFC95-9419-4649-A7C7-3E16CC9BC284}"/>
    <dgm:cxn modelId="{3B31815F-B48A-460D-94AD-91F0FA3E4610}" srcId="{3D992CF5-A3A5-4BF1-9F58-5891778266F2}" destId="{C3CD9A3D-10B1-44BB-9602-DDF9300B87AB}" srcOrd="2" destOrd="0" parTransId="{C865831A-1666-49FD-AC40-6F557A026C7D}" sibTransId="{FBC7850C-E181-4149-95DB-0884396A2E08}"/>
    <dgm:cxn modelId="{BE756A62-39CD-4034-BC4A-CDF770121595}" type="presParOf" srcId="{B208908F-2DF9-48FF-AC5D-7C000EC33203}" destId="{BC6A28BB-74ED-4D31-9798-AABD757311B8}" srcOrd="0" destOrd="0" presId="urn:microsoft.com/office/officeart/2005/8/layout/equation2"/>
    <dgm:cxn modelId="{240BE88E-C785-460D-A43E-62602F26F0B4}" type="presParOf" srcId="{BC6A28BB-74ED-4D31-9798-AABD757311B8}" destId="{24B0CF06-CFB2-4EE2-9B60-623B2EFF9DD5}" srcOrd="0" destOrd="0" presId="urn:microsoft.com/office/officeart/2005/8/layout/equation2"/>
    <dgm:cxn modelId="{94283C8E-15F3-4CAB-AE6B-3D517ED863A4}" type="presParOf" srcId="{BC6A28BB-74ED-4D31-9798-AABD757311B8}" destId="{E86B62AF-7B4B-47B9-9C28-5787F16AB370}" srcOrd="1" destOrd="0" presId="urn:microsoft.com/office/officeart/2005/8/layout/equation2"/>
    <dgm:cxn modelId="{45CC67C1-48D8-480A-B18F-1CFE8597B647}" type="presParOf" srcId="{BC6A28BB-74ED-4D31-9798-AABD757311B8}" destId="{B53657D2-2A25-465A-B5C6-81814B7C2BCD}" srcOrd="2" destOrd="0" presId="urn:microsoft.com/office/officeart/2005/8/layout/equation2"/>
    <dgm:cxn modelId="{C8E360AB-3C3B-431E-8731-B245C5B244C5}" type="presParOf" srcId="{BC6A28BB-74ED-4D31-9798-AABD757311B8}" destId="{7CA29C81-EA73-4C42-99A2-2E4D2089DBA7}" srcOrd="3" destOrd="0" presId="urn:microsoft.com/office/officeart/2005/8/layout/equation2"/>
    <dgm:cxn modelId="{6905E066-8653-45AF-9088-CBACF8A3B917}" type="presParOf" srcId="{BC6A28BB-74ED-4D31-9798-AABD757311B8}" destId="{286A294A-FF95-4187-82F0-FEA3A68FB356}" srcOrd="4" destOrd="0" presId="urn:microsoft.com/office/officeart/2005/8/layout/equation2"/>
    <dgm:cxn modelId="{4340197F-CA3B-4D3B-9B82-7EC1A3E5118D}" type="presParOf" srcId="{B208908F-2DF9-48FF-AC5D-7C000EC33203}" destId="{C8F2B616-6A23-437E-88BD-B9E4340AD8C5}" srcOrd="1" destOrd="0" presId="urn:microsoft.com/office/officeart/2005/8/layout/equation2"/>
    <dgm:cxn modelId="{666C3EEC-5056-453D-A456-4B76689A2783}" type="presParOf" srcId="{C8F2B616-6A23-437E-88BD-B9E4340AD8C5}" destId="{EC1C207A-CBA8-416B-BF6A-F10F4C4F46A9}" srcOrd="0" destOrd="0" presId="urn:microsoft.com/office/officeart/2005/8/layout/equation2"/>
    <dgm:cxn modelId="{7F3D9899-F98E-4032-96BD-FC35380EB330}" type="presParOf" srcId="{B208908F-2DF9-48FF-AC5D-7C000EC33203}" destId="{AB931167-ADF0-47F0-B011-D990DD9A642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0CF06-CFB2-4EE2-9B60-623B2EFF9DD5}">
      <dsp:nvSpPr>
        <dsp:cNvPr id="0" name=""/>
        <dsp:cNvSpPr/>
      </dsp:nvSpPr>
      <dsp:spPr>
        <a:xfrm>
          <a:off x="3411812" y="900"/>
          <a:ext cx="730459" cy="730459"/>
        </a:xfrm>
        <a:prstGeom prst="ellipse">
          <a:avLst/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Calibri"/>
            </a:rPr>
            <a:t>Mid Feature</a:t>
          </a:r>
        </a:p>
      </dsp:txBody>
      <dsp:txXfrm>
        <a:off x="3518785" y="107873"/>
        <a:ext cx="516513" cy="516513"/>
      </dsp:txXfrm>
    </dsp:sp>
    <dsp:sp modelId="{B53657D2-2A25-465A-B5C6-81814B7C2BCD}">
      <dsp:nvSpPr>
        <dsp:cNvPr id="0" name=""/>
        <dsp:cNvSpPr/>
      </dsp:nvSpPr>
      <dsp:spPr>
        <a:xfrm>
          <a:off x="3565209" y="790673"/>
          <a:ext cx="423666" cy="423666"/>
        </a:xfrm>
        <a:prstGeom prst="mathPlus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621366" y="952683"/>
        <a:ext cx="311352" cy="99646"/>
      </dsp:txXfrm>
    </dsp:sp>
    <dsp:sp modelId="{286A294A-FF95-4187-82F0-FEA3A68FB356}">
      <dsp:nvSpPr>
        <dsp:cNvPr id="0" name=""/>
        <dsp:cNvSpPr/>
      </dsp:nvSpPr>
      <dsp:spPr>
        <a:xfrm>
          <a:off x="3411812" y="1273653"/>
          <a:ext cx="730459" cy="730459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Calibri"/>
            </a:rPr>
            <a:t>Global Feature</a:t>
          </a:r>
        </a:p>
      </dsp:txBody>
      <dsp:txXfrm>
        <a:off x="3518785" y="1380626"/>
        <a:ext cx="516513" cy="516513"/>
      </dsp:txXfrm>
    </dsp:sp>
    <dsp:sp modelId="{C8F2B616-6A23-437E-88BD-B9E4340AD8C5}">
      <dsp:nvSpPr>
        <dsp:cNvPr id="0" name=""/>
        <dsp:cNvSpPr/>
      </dsp:nvSpPr>
      <dsp:spPr>
        <a:xfrm>
          <a:off x="4251841" y="866640"/>
          <a:ext cx="232286" cy="2717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4251841" y="920986"/>
        <a:ext cx="162600" cy="163039"/>
      </dsp:txXfrm>
    </dsp:sp>
    <dsp:sp modelId="{AB931167-ADF0-47F0-B011-D990DD9A642C}">
      <dsp:nvSpPr>
        <dsp:cNvPr id="0" name=""/>
        <dsp:cNvSpPr/>
      </dsp:nvSpPr>
      <dsp:spPr>
        <a:xfrm>
          <a:off x="4580548" y="272046"/>
          <a:ext cx="1460919" cy="1460919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Fusion Layer</a:t>
          </a:r>
          <a:endParaRPr lang="en-US" sz="2700" b="1" kern="1200" dirty="0">
            <a:latin typeface="Calibri"/>
          </a:endParaRPr>
        </a:p>
      </dsp:txBody>
      <dsp:txXfrm>
        <a:off x="4794495" y="485993"/>
        <a:ext cx="1033025" cy="1033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35D39-03AA-4328-AED8-5671D62ABF18}" type="datetimeFigureOut">
              <a:rPr lang="en-US"/>
              <a:pPr/>
              <a:t>6/10/2017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98437-A940-4DA2-83FA-ACE0416A1D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5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23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9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48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07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65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17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78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28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35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79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87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1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7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98437-A940-4DA2-83FA-ACE0416A1D0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2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5EAF4-95F9-408E-9E62-471A817798E0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903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8DB6E-9B12-4C3A-9365-244468C9D6FD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3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9511-9E15-4251-B840-89B3413A9663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6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15B4D-4553-424B-B273-3E1716268938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1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BD8E9-55E2-4285-AE93-9708387BB1E0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81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E87A-3D2C-4498-8A7A-2B17CBDF9119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6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DFDB-D71F-40B3-BA7D-20F1189D5083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6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1C83-26D0-420B-BAF5-44082ACB5DB7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6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4155-B5F3-4CA1-8D76-4BCE0D5C047F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1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AEABAB2-92EF-4A8F-B8B8-EC635C9B07F6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4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6A0A7-FC08-407E-9A37-D3AA289428F8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0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4EF689-F772-460B-B6D4-5198EF2134C7}" type="datetime1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86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hyperlink" Target="http://mathworld.wolfram.com/FrobeniusNorm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athworld.wolfram.com/notebooks/LinearAlgebra/FrobeniusNorm.nb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ntral_processing_unit" TargetMode="External"/><Relationship Id="rId7" Type="http://schemas.openxmlformats.org/officeDocument/2006/relationships/hyperlink" Target="https://en.wikipedia.org/wiki/Tensor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General-purpose_computing_on_graphics_processing_units" TargetMode="External"/><Relationship Id="rId5" Type="http://schemas.openxmlformats.org/officeDocument/2006/relationships/hyperlink" Target="https://en.wikipedia.org/wiki/CUDA" TargetMode="External"/><Relationship Id="rId4" Type="http://schemas.openxmlformats.org/officeDocument/2006/relationships/hyperlink" Target="https://en.wikipedia.org/wiki/GPU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deep-learning-sdk" TargetMode="External"/><Relationship Id="rId2" Type="http://schemas.openxmlformats.org/officeDocument/2006/relationships/hyperlink" Target="https://developer.nvidia.com/deep-learn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1698" y="4915302"/>
            <a:ext cx="10634663" cy="146208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/>
              <a:t>DEEP LEARNING BASED </a:t>
            </a:r>
            <a:r>
              <a:rPr lang="en-US" sz="4800" b="1" dirty="0">
                <a:solidFill>
                  <a:srgbClr val="FF0000"/>
                </a:solidFill>
              </a:rPr>
              <a:t>C</a:t>
            </a:r>
            <a:r>
              <a:rPr lang="en-US" sz="4800" b="1" dirty="0">
                <a:solidFill>
                  <a:srgbClr val="00B050"/>
                </a:solidFill>
              </a:rPr>
              <a:t>O</a:t>
            </a:r>
            <a:r>
              <a:rPr lang="en-US" sz="4800" b="1" dirty="0">
                <a:solidFill>
                  <a:srgbClr val="002060"/>
                </a:solidFill>
              </a:rPr>
              <a:t>L</a:t>
            </a:r>
            <a:r>
              <a:rPr lang="en-US" sz="4800" b="1" dirty="0">
                <a:solidFill>
                  <a:schemeClr val="accent1"/>
                </a:solidFill>
              </a:rPr>
              <a:t>O</a:t>
            </a:r>
            <a:r>
              <a:rPr lang="en-US" sz="4800" b="1" dirty="0">
                <a:solidFill>
                  <a:srgbClr val="00B0F0"/>
                </a:solidFill>
              </a:rPr>
              <a:t>R</a:t>
            </a:r>
            <a:r>
              <a:rPr lang="en-US" sz="4800" b="1" dirty="0">
                <a:solidFill>
                  <a:schemeClr val="accent1"/>
                </a:solidFill>
              </a:rPr>
              <a:t>I</a:t>
            </a:r>
            <a:r>
              <a:rPr lang="en-US" sz="4800" b="1" dirty="0">
                <a:solidFill>
                  <a:schemeClr val="accent2"/>
                </a:solidFill>
              </a:rPr>
              <a:t>Z</a:t>
            </a:r>
            <a:r>
              <a:rPr lang="en-US" sz="4800" b="1" dirty="0">
                <a:solidFill>
                  <a:schemeClr val="accent4"/>
                </a:solidFill>
              </a:rPr>
              <a:t>A</a:t>
            </a:r>
            <a:r>
              <a:rPr lang="en-US" sz="4800" b="1" dirty="0">
                <a:solidFill>
                  <a:srgbClr val="0070C0"/>
                </a:solidFill>
              </a:rPr>
              <a:t>T</a:t>
            </a:r>
            <a:r>
              <a:rPr lang="en-US" sz="4800" b="1" dirty="0">
                <a:solidFill>
                  <a:srgbClr val="92D050"/>
                </a:solidFill>
              </a:rPr>
              <a:t>I</a:t>
            </a:r>
            <a:r>
              <a:rPr lang="en-US" sz="4800" b="1" dirty="0">
                <a:solidFill>
                  <a:srgbClr val="7030A0"/>
                </a:solidFill>
              </a:rPr>
              <a:t>O</a:t>
            </a:r>
            <a:r>
              <a:rPr lang="en-US" sz="4800" b="1" dirty="0">
                <a:solidFill>
                  <a:srgbClr val="00B050"/>
                </a:solidFill>
              </a:rPr>
              <a:t>N</a:t>
            </a:r>
            <a:r>
              <a:rPr lang="ar-EG" sz="4800" b="1" dirty="0"/>
              <a:t> </a:t>
            </a:r>
            <a:r>
              <a:rPr lang="en-US" sz="4800" b="1" dirty="0"/>
              <a:t>FOR VISUAL MEDIA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98072" y="310332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Model Architecture Training Part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96262" y="1030458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/>
          <p:cNvCxnSpPr>
            <a:cxnSpLocks/>
          </p:cNvCxnSpPr>
          <p:nvPr/>
        </p:nvCxnSpPr>
        <p:spPr>
          <a:xfrm flipV="1">
            <a:off x="8142772" y="4340850"/>
            <a:ext cx="188480" cy="608672"/>
          </a:xfrm>
          <a:prstGeom prst="bentConnector2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014457" y="3130762"/>
            <a:ext cx="647114" cy="683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986019" y="3281100"/>
            <a:ext cx="756611" cy="2203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976380" y="3042327"/>
            <a:ext cx="773722" cy="2093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696815" y="1236536"/>
            <a:ext cx="2874782" cy="32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Low-level features Network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5432150" y="5224811"/>
            <a:ext cx="2536874" cy="350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Global features Network 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5244902" y="1204820"/>
            <a:ext cx="2928429" cy="350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Mid-Level features Network 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6400798" y="3081718"/>
            <a:ext cx="1575582" cy="20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  Fusion Layer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9062111" y="2633489"/>
            <a:ext cx="2928429" cy="350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Colorization Network </a:t>
            </a:r>
          </a:p>
        </p:txBody>
      </p:sp>
      <p:cxnSp>
        <p:nvCxnSpPr>
          <p:cNvPr id="166" name="Connector: Elbow 165"/>
          <p:cNvCxnSpPr>
            <a:cxnSpLocks/>
          </p:cNvCxnSpPr>
          <p:nvPr/>
        </p:nvCxnSpPr>
        <p:spPr>
          <a:xfrm rot="5400000" flipH="1" flipV="1">
            <a:off x="5724476" y="-714267"/>
            <a:ext cx="159628" cy="9375605"/>
          </a:xfrm>
          <a:prstGeom prst="bentConnector3">
            <a:avLst>
              <a:gd name="adj1" fmla="val -124480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8192436" y="5669235"/>
            <a:ext cx="2476058" cy="251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 b="1" dirty="0">
                <a:solidFill>
                  <a:schemeClr val="accent1"/>
                </a:solidFill>
              </a:rPr>
              <a:t>l</a:t>
            </a:r>
            <a:r>
              <a:rPr lang="en-US" b="1" dirty="0">
                <a:solidFill>
                  <a:srgbClr val="0070C0"/>
                </a:solidFill>
              </a:rPr>
              <a:t>o</a:t>
            </a:r>
            <a:r>
              <a:rPr lang="en-US" b="1" dirty="0">
                <a:solidFill>
                  <a:srgbClr val="00B050"/>
                </a:solidFill>
              </a:rPr>
              <a:t>r</a:t>
            </a:r>
            <a:r>
              <a:rPr lang="en-US" b="1" dirty="0">
                <a:solidFill>
                  <a:schemeClr val="tx2"/>
                </a:solidFill>
              </a:rPr>
              <a:t>e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</a:t>
            </a:r>
            <a:r>
              <a:rPr lang="en-US" b="1" dirty="0">
                <a:solidFill>
                  <a:schemeClr val="tx1"/>
                </a:solidFill>
              </a:rPr>
              <a:t> Images</a:t>
            </a:r>
          </a:p>
        </p:txBody>
      </p:sp>
      <p:cxnSp>
        <p:nvCxnSpPr>
          <p:cNvPr id="179" name="Straight Arrow Connector 178"/>
          <p:cNvCxnSpPr>
            <a:cxnSpLocks/>
          </p:cNvCxnSpPr>
          <p:nvPr/>
        </p:nvCxnSpPr>
        <p:spPr>
          <a:xfrm>
            <a:off x="8848578" y="3433217"/>
            <a:ext cx="668565" cy="11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7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920" y="1632596"/>
            <a:ext cx="757667" cy="828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0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818" y="1734940"/>
            <a:ext cx="610216" cy="667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793" y="4775825"/>
            <a:ext cx="801349" cy="342677"/>
          </a:xfrm>
          <a:prstGeom prst="rect">
            <a:avLst/>
          </a:prstGeom>
        </p:spPr>
      </p:pic>
      <p:pic>
        <p:nvPicPr>
          <p:cNvPr id="7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301" y="4763669"/>
            <a:ext cx="536084" cy="337959"/>
          </a:xfrm>
          <a:prstGeom prst="rect">
            <a:avLst/>
          </a:prstGeom>
        </p:spPr>
      </p:pic>
      <p:pic>
        <p:nvPicPr>
          <p:cNvPr id="74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088" y="4785131"/>
            <a:ext cx="401839" cy="302396"/>
          </a:xfrm>
          <a:prstGeom prst="rect">
            <a:avLst/>
          </a:prstGeom>
        </p:spPr>
      </p:pic>
      <p:pic>
        <p:nvPicPr>
          <p:cNvPr id="75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244" y="4807736"/>
            <a:ext cx="277211" cy="267064"/>
          </a:xfrm>
          <a:prstGeom prst="rect">
            <a:avLst/>
          </a:prstGeom>
        </p:spPr>
      </p:pic>
      <p:pic>
        <p:nvPicPr>
          <p:cNvPr id="8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616" y="3099179"/>
            <a:ext cx="349747" cy="603315"/>
          </a:xfrm>
          <a:prstGeom prst="rect">
            <a:avLst/>
          </a:prstGeom>
        </p:spPr>
      </p:pic>
      <p:pic>
        <p:nvPicPr>
          <p:cNvPr id="8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6220" y="3096834"/>
            <a:ext cx="349747" cy="603315"/>
          </a:xfrm>
          <a:prstGeom prst="rect">
            <a:avLst/>
          </a:prstGeom>
        </p:spPr>
      </p:pic>
      <p:pic>
        <p:nvPicPr>
          <p:cNvPr id="84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9366" y="3046660"/>
            <a:ext cx="418226" cy="721441"/>
          </a:xfrm>
          <a:prstGeom prst="rect">
            <a:avLst/>
          </a:prstGeom>
        </p:spPr>
      </p:pic>
      <p:pic>
        <p:nvPicPr>
          <p:cNvPr id="85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9899" y="3058380"/>
            <a:ext cx="418226" cy="721441"/>
          </a:xfrm>
          <a:prstGeom prst="rect">
            <a:avLst/>
          </a:prstGeom>
        </p:spPr>
      </p:pic>
      <p:pic>
        <p:nvPicPr>
          <p:cNvPr id="86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494" y="2973420"/>
            <a:ext cx="514529" cy="887564"/>
          </a:xfrm>
          <a:prstGeom prst="rect">
            <a:avLst/>
          </a:prstGeom>
        </p:spPr>
      </p:pic>
      <p:pic>
        <p:nvPicPr>
          <p:cNvPr id="87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2883" y="2944273"/>
            <a:ext cx="514529" cy="887564"/>
          </a:xfrm>
          <a:prstGeom prst="rect">
            <a:avLst/>
          </a:prstGeom>
        </p:spPr>
      </p:pic>
      <p:pic>
        <p:nvPicPr>
          <p:cNvPr id="90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9" y="2924104"/>
            <a:ext cx="920750" cy="1098424"/>
          </a:xfrm>
          <a:prstGeom prst="rect">
            <a:avLst/>
          </a:prstGeom>
        </p:spPr>
      </p:pic>
      <p:cxnSp>
        <p:nvCxnSpPr>
          <p:cNvPr id="91" name="Connector: Elbow 90"/>
          <p:cNvCxnSpPr>
            <a:cxnSpLocks/>
          </p:cNvCxnSpPr>
          <p:nvPr/>
        </p:nvCxnSpPr>
        <p:spPr>
          <a:xfrm>
            <a:off x="7221208" y="1978679"/>
            <a:ext cx="1106867" cy="983760"/>
          </a:xfrm>
          <a:prstGeom prst="bent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72134" y="2519541"/>
            <a:ext cx="144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  </a:t>
            </a:r>
            <a:r>
              <a:rPr lang="en-US" sz="1400" b="1" dirty="0"/>
              <a:t>Images</a:t>
            </a:r>
          </a:p>
        </p:txBody>
      </p:sp>
      <p:cxnSp>
        <p:nvCxnSpPr>
          <p:cNvPr id="41" name="Connector: Elbow 113"/>
          <p:cNvCxnSpPr>
            <a:cxnSpLocks/>
          </p:cNvCxnSpPr>
          <p:nvPr/>
        </p:nvCxnSpPr>
        <p:spPr>
          <a:xfrm flipV="1">
            <a:off x="1458339" y="1946855"/>
            <a:ext cx="1663072" cy="149768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113"/>
          <p:cNvCxnSpPr>
            <a:cxnSpLocks/>
          </p:cNvCxnSpPr>
          <p:nvPr/>
        </p:nvCxnSpPr>
        <p:spPr>
          <a:xfrm>
            <a:off x="1403317" y="3444544"/>
            <a:ext cx="1784310" cy="15453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28" y="1554956"/>
            <a:ext cx="1535218" cy="88987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899" y="4445646"/>
            <a:ext cx="1522087" cy="889873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4843418" y="4954950"/>
            <a:ext cx="815973" cy="1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>
            <a:off x="4776268" y="1946855"/>
            <a:ext cx="1028023" cy="6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343117" y="4599681"/>
            <a:ext cx="2874383" cy="32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Scaling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563563" y="5246971"/>
            <a:ext cx="2874782" cy="32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Low-level features Network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798206" y="4189811"/>
            <a:ext cx="1180381" cy="887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6" name="Rectangle 65"/>
          <p:cNvSpPr/>
          <p:nvPr/>
        </p:nvSpPr>
        <p:spPr>
          <a:xfrm>
            <a:off x="7966365" y="4049391"/>
            <a:ext cx="844061" cy="741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8" name="Rectangle 67"/>
          <p:cNvSpPr/>
          <p:nvPr/>
        </p:nvSpPr>
        <p:spPr>
          <a:xfrm>
            <a:off x="8150184" y="3889533"/>
            <a:ext cx="481626" cy="809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8353303" y="3521115"/>
            <a:ext cx="9938" cy="273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142772" y="4374259"/>
            <a:ext cx="1575582" cy="207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MLP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98072" y="310332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Model Architecture </a:t>
            </a:r>
            <a:r>
              <a:rPr lang="en-US" b="1" dirty="0">
                <a:solidFill>
                  <a:schemeClr val="accent1"/>
                </a:solidFill>
              </a:rPr>
              <a:t>Testing Part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20114" y="1023711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14558" y="2506660"/>
            <a:ext cx="274320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Pre-trained 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07712" y="1706646"/>
            <a:ext cx="274320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>
                <a:solidFill>
                  <a:srgbClr val="00B050"/>
                </a:solidFill>
              </a:rPr>
              <a:t>r</a:t>
            </a:r>
            <a:r>
              <a:rPr lang="en-US" b="1" dirty="0"/>
              <a:t> </a:t>
            </a:r>
            <a:r>
              <a:rPr lang="en-US" b="1" dirty="0" smtClean="0"/>
              <a:t>Image</a:t>
            </a:r>
            <a:endParaRPr lang="en-US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784428" y="3519569"/>
            <a:ext cx="870283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/>
          <p:cNvSpPr/>
          <p:nvPr/>
        </p:nvSpPr>
        <p:spPr>
          <a:xfrm>
            <a:off x="4760980" y="2898677"/>
            <a:ext cx="2749896" cy="14030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DEEP </a:t>
            </a:r>
            <a:r>
              <a:rPr lang="en-US" b="1" dirty="0"/>
              <a:t>LEARNING BASED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>
                <a:solidFill>
                  <a:srgbClr val="00B050"/>
                </a:solidFill>
              </a:rPr>
              <a:t>O</a:t>
            </a:r>
            <a:r>
              <a:rPr lang="en-US" b="1" dirty="0">
                <a:solidFill>
                  <a:srgbClr val="002060"/>
                </a:solidFill>
              </a:rPr>
              <a:t>L</a:t>
            </a:r>
            <a:r>
              <a:rPr lang="en-US" b="1" dirty="0">
                <a:solidFill>
                  <a:schemeClr val="accent1"/>
                </a:solidFill>
              </a:rPr>
              <a:t>O</a:t>
            </a:r>
            <a:r>
              <a:rPr lang="en-US" b="1" dirty="0">
                <a:solidFill>
                  <a:srgbClr val="00B0F0"/>
                </a:solidFill>
              </a:rPr>
              <a:t>R</a:t>
            </a:r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b="1" dirty="0">
                <a:solidFill>
                  <a:schemeClr val="accent2"/>
                </a:solidFill>
              </a:rPr>
              <a:t>Z</a:t>
            </a:r>
            <a:r>
              <a:rPr lang="en-US" b="1" dirty="0">
                <a:solidFill>
                  <a:schemeClr val="accent4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T</a:t>
            </a:r>
            <a:r>
              <a:rPr lang="en-US" b="1" dirty="0">
                <a:solidFill>
                  <a:srgbClr val="92D050"/>
                </a:solidFill>
              </a:rPr>
              <a:t>I</a:t>
            </a:r>
            <a:r>
              <a:rPr lang="en-US" b="1" dirty="0">
                <a:solidFill>
                  <a:srgbClr val="7030A0"/>
                </a:solidFill>
              </a:rPr>
              <a:t>O</a:t>
            </a:r>
            <a:r>
              <a:rPr lang="en-US" b="1" dirty="0">
                <a:solidFill>
                  <a:srgbClr val="00B050"/>
                </a:solidFill>
              </a:rPr>
              <a:t>N</a:t>
            </a:r>
            <a:r>
              <a:rPr lang="ar-EG" b="1" dirty="0"/>
              <a:t> </a:t>
            </a:r>
            <a:r>
              <a:rPr lang="en-US" b="1" dirty="0"/>
              <a:t>FOR VISUAL MEDIA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680" y="2212762"/>
            <a:ext cx="3339167" cy="27748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295" y="2212762"/>
            <a:ext cx="3265854" cy="277483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7620185" y="3519569"/>
            <a:ext cx="870283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8766" y="1790613"/>
            <a:ext cx="274320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Grayscale</a:t>
            </a:r>
            <a:r>
              <a:rPr lang="en-US" b="1" dirty="0"/>
              <a:t> </a:t>
            </a:r>
            <a:r>
              <a:rPr lang="en-US" b="1" dirty="0" smtClean="0"/>
              <a:t>Image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89530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498072" y="1042219"/>
            <a:ext cx="5462307" cy="4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498072" y="340150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Model Components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60" y="6445718"/>
            <a:ext cx="1312025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98072" y="1359108"/>
            <a:ext cx="4524094" cy="633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1"/>
                </a:solidFill>
              </a:rPr>
              <a:t>Low level Features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224" y="1847044"/>
            <a:ext cx="531004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  </a:t>
            </a:r>
            <a:r>
              <a:rPr lang="en-US" b="1" dirty="0" smtClean="0"/>
              <a:t>Convolutional Neural Network </a:t>
            </a:r>
            <a:r>
              <a:rPr lang="en-US" dirty="0" smtClean="0"/>
              <a:t>which Extract low </a:t>
            </a:r>
            <a:r>
              <a:rPr lang="en-US" dirty="0"/>
              <a:t>level features such </a:t>
            </a:r>
            <a:r>
              <a:rPr lang="en-US" dirty="0" smtClean="0"/>
              <a:t>as edges </a:t>
            </a:r>
            <a:r>
              <a:rPr lang="en-US" dirty="0"/>
              <a:t>and corners to feed the global and mid level features networks </a:t>
            </a:r>
            <a:r>
              <a:rPr lang="en-US" dirty="0" smtClean="0"/>
              <a:t>with them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is takes greyscale images as input to train the </a:t>
            </a:r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991" y="4065541"/>
            <a:ext cx="1114425" cy="17330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741" y="4048078"/>
            <a:ext cx="1114425" cy="17478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766" y="4322716"/>
            <a:ext cx="952500" cy="14716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379" y="4403678"/>
            <a:ext cx="952500" cy="13824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204" y="4775153"/>
            <a:ext cx="714375" cy="9930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341" y="4815839"/>
            <a:ext cx="714375" cy="962487"/>
          </a:xfrm>
          <a:prstGeom prst="rect">
            <a:avLst/>
          </a:prstGeom>
        </p:spPr>
      </p:pic>
      <p:sp>
        <p:nvSpPr>
          <p:cNvPr id="26" name="TextBox 75"/>
          <p:cNvSpPr txBox="1"/>
          <p:nvPr/>
        </p:nvSpPr>
        <p:spPr>
          <a:xfrm>
            <a:off x="4997188" y="3797253"/>
            <a:ext cx="3048000" cy="369332"/>
          </a:xfrm>
          <a:prstGeom prst="rect">
            <a:avLst/>
          </a:prstGeom>
        </p:spPr>
        <p:txBody>
          <a:bodyPr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E48312"/>
                </a:solidFill>
              </a:rPr>
              <a:t>Six Convolutional Layers</a:t>
            </a:r>
            <a:endParaRPr lang="en-US" dirty="0">
              <a:solidFill>
                <a:srgbClr val="E48312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593166" y="5263985"/>
            <a:ext cx="1092916" cy="694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77"/>
          <p:cNvSpPr txBox="1"/>
          <p:nvPr/>
        </p:nvSpPr>
        <p:spPr>
          <a:xfrm>
            <a:off x="1288366" y="4745380"/>
            <a:ext cx="1843088" cy="338554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E48312"/>
                </a:solidFill>
              </a:rPr>
              <a:t>Grayscale image</a:t>
            </a:r>
            <a:r>
              <a:rPr lang="en-US" sz="1400" dirty="0"/>
              <a:t> 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8470216" y="5350032"/>
            <a:ext cx="1063163" cy="21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79"/>
          <p:cNvSpPr txBox="1"/>
          <p:nvPr/>
        </p:nvSpPr>
        <p:spPr>
          <a:xfrm>
            <a:off x="8317816" y="4688933"/>
            <a:ext cx="2743200" cy="523220"/>
          </a:xfrm>
          <a:prstGeom prst="rect">
            <a:avLst/>
          </a:prstGeom>
        </p:spPr>
        <p:txBody>
          <a:bodyPr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E48312"/>
                </a:solidFill>
                <a:latin typeface="Calibri"/>
              </a:rPr>
              <a:t>Output of low level feature network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87" y="86167"/>
            <a:ext cx="6331013" cy="260163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468393" y="90861"/>
            <a:ext cx="2184371" cy="247752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498072" y="1042219"/>
            <a:ext cx="6074153" cy="4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60" y="6445718"/>
            <a:ext cx="1312025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98072" y="1359108"/>
            <a:ext cx="4524094" cy="633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1"/>
                </a:solidFill>
              </a:rPr>
              <a:t>Mid level Features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5159" y="2108146"/>
            <a:ext cx="4640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 a </a:t>
            </a:r>
            <a:r>
              <a:rPr lang="en-US" b="1" dirty="0"/>
              <a:t>Convolutional Neural </a:t>
            </a:r>
            <a:r>
              <a:rPr lang="en-US" b="1" dirty="0" smtClean="0"/>
              <a:t>Network</a:t>
            </a:r>
            <a:r>
              <a:rPr lang="en-US" dirty="0" smtClean="0"/>
              <a:t> which</a:t>
            </a:r>
            <a:r>
              <a:rPr lang="en-US" b="1" dirty="0" smtClean="0"/>
              <a:t> </a:t>
            </a:r>
            <a:r>
              <a:rPr lang="en-US" dirty="0" smtClean="0"/>
              <a:t>Extract </a:t>
            </a:r>
            <a:r>
              <a:rPr lang="en-US" dirty="0"/>
              <a:t>Mid features such as textures or objects based on the low level features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It takes the shared low level features as input to train the Network with them and contain many convolutional layers to get many mid-level features.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43" y="4430291"/>
            <a:ext cx="857250" cy="1143000"/>
          </a:xfrm>
          <a:prstGeom prst="rect">
            <a:avLst/>
          </a:prstGeom>
        </p:spPr>
      </p:pic>
      <p:pic>
        <p:nvPicPr>
          <p:cNvPr id="6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75" y="4418621"/>
            <a:ext cx="857250" cy="11430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6638925" y="4983178"/>
            <a:ext cx="1092915" cy="694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54362" y="5557684"/>
            <a:ext cx="274320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b="1" dirty="0">
                <a:solidFill>
                  <a:srgbClr val="E48312"/>
                </a:solidFill>
                <a:latin typeface="Calibri"/>
              </a:rPr>
              <a:t>Two Convolutional Layers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7291" y="4747428"/>
            <a:ext cx="2743200" cy="584775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600" b="1" dirty="0">
                <a:solidFill>
                  <a:srgbClr val="E48312"/>
                </a:solidFill>
                <a:latin typeface="Calibri"/>
              </a:rPr>
              <a:t>The output of low level network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0955" y="4727550"/>
            <a:ext cx="2743200" cy="584775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600" b="1" dirty="0">
                <a:solidFill>
                  <a:srgbClr val="E48312"/>
                </a:solidFill>
                <a:latin typeface="Calibri"/>
              </a:rPr>
              <a:t>The output of mid level network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692610" y="4983178"/>
            <a:ext cx="1092915" cy="694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498072" y="310332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Model Components </a:t>
            </a:r>
            <a:r>
              <a:rPr lang="en-US" sz="3000" dirty="0" smtClean="0">
                <a:solidFill>
                  <a:schemeClr val="accent1"/>
                </a:solidFill>
              </a:rPr>
              <a:t>continue</a:t>
            </a:r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99" y="316326"/>
            <a:ext cx="5381371" cy="258915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026455" y="310332"/>
            <a:ext cx="1387700" cy="77308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498072" y="1042219"/>
            <a:ext cx="6013079" cy="4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60" y="6445718"/>
            <a:ext cx="1312025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66882" y="1345040"/>
            <a:ext cx="4524094" cy="633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1"/>
                </a:solidFill>
              </a:rPr>
              <a:t>Global level Features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4087" y="1978086"/>
            <a:ext cx="48607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Is a</a:t>
            </a:r>
            <a:r>
              <a:rPr lang="en-US" sz="2000" b="1" dirty="0" smtClean="0"/>
              <a:t> Convolutional </a:t>
            </a:r>
            <a:r>
              <a:rPr lang="en-US" sz="2000" b="1" dirty="0"/>
              <a:t>Neural Network </a:t>
            </a:r>
            <a:r>
              <a:rPr lang="en-US" sz="2000" dirty="0"/>
              <a:t>which Compute a global features vector representation of the image based on the low level features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global features vector indicate what type of image the input is such as the image is taken indoor or outdoor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17" y="5230754"/>
            <a:ext cx="1658990" cy="107791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554" y="5230754"/>
            <a:ext cx="1139825" cy="10779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403" y="5230754"/>
            <a:ext cx="1481778" cy="107791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51" y="5230754"/>
            <a:ext cx="1081088" cy="107791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190517" y="5812660"/>
            <a:ext cx="1092915" cy="694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965775" y="5819603"/>
            <a:ext cx="1092915" cy="694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6536" y="5136508"/>
            <a:ext cx="2505179" cy="64611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 dirty="0">
                <a:solidFill>
                  <a:srgbClr val="E48312"/>
                </a:solidFill>
              </a:rPr>
              <a:t>The output of low level network</a:t>
            </a:r>
            <a:endParaRPr lang="en-US" dirty="0">
              <a:solidFill>
                <a:srgbClr val="E4831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41033" y="5041235"/>
            <a:ext cx="2743864" cy="64611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 dirty="0">
                <a:solidFill>
                  <a:srgbClr val="E48312"/>
                </a:solidFill>
              </a:rPr>
              <a:t>The output of Global level network</a:t>
            </a:r>
            <a:endParaRPr lang="en-US" dirty="0">
              <a:solidFill>
                <a:srgbClr val="E4831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3855" y="477885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 dirty="0">
                <a:solidFill>
                  <a:srgbClr val="E48312"/>
                </a:solidFill>
              </a:rPr>
              <a:t>Four Convolutional Layers</a:t>
            </a:r>
            <a:endParaRPr lang="en-US" dirty="0">
              <a:solidFill>
                <a:srgbClr val="E48312"/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98072" y="310332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Model Components </a:t>
            </a:r>
            <a:r>
              <a:rPr lang="en-US" sz="3000" dirty="0" smtClean="0">
                <a:solidFill>
                  <a:schemeClr val="accent1"/>
                </a:solidFill>
              </a:rPr>
              <a:t>continue</a:t>
            </a:r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73" y="310332"/>
            <a:ext cx="5381371" cy="258915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9065166" y="1979912"/>
            <a:ext cx="1403798" cy="6824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5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498072" y="1042219"/>
            <a:ext cx="5851213" cy="4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60" y="6445718"/>
            <a:ext cx="1312025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664738" y="1127403"/>
            <a:ext cx="4524094" cy="633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1"/>
                </a:solidFill>
              </a:rPr>
              <a:t>Fusion layer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9914" y="1771194"/>
            <a:ext cx="5670399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Combine the global features with the mid-level features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We combine them because the global features act as an image prior on the local features</a:t>
            </a:r>
          </a:p>
          <a:p>
            <a:r>
              <a:rPr lang="en-US" sz="1700" dirty="0"/>
              <a:t>       to indicate what type of image the input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It is a </a:t>
            </a:r>
            <a:r>
              <a:rPr lang="en-US" sz="1700" b="1" dirty="0"/>
              <a:t>DLNN </a:t>
            </a:r>
            <a:r>
              <a:rPr lang="en-US" sz="1700" dirty="0"/>
              <a:t>of one layer which take the global features network outputs and the mid-level features network outputs  as input to this layer and the output is a fused features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graphicFrame>
        <p:nvGraphicFramePr>
          <p:cNvPr id="7" name="Diagram 10"/>
          <p:cNvGraphicFramePr/>
          <p:nvPr>
            <p:extLst>
              <p:ext uri="{D42A27DB-BD31-4B8C-83A1-F6EECF244321}">
                <p14:modId xmlns:p14="http://schemas.microsoft.com/office/powerpoint/2010/main" val="2546835061"/>
              </p:ext>
            </p:extLst>
          </p:nvPr>
        </p:nvGraphicFramePr>
        <p:xfrm>
          <a:off x="3966272" y="4180647"/>
          <a:ext cx="9453280" cy="2005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5734269" y="4655675"/>
            <a:ext cx="1092915" cy="694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34269" y="5832808"/>
            <a:ext cx="1092915" cy="694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5613" y="447795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 dirty="0">
                <a:solidFill>
                  <a:srgbClr val="E48312"/>
                </a:solidFill>
              </a:rPr>
              <a:t>Mid-Level Network 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5613" y="564814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 dirty="0">
                <a:solidFill>
                  <a:srgbClr val="E48312"/>
                </a:solidFill>
              </a:rPr>
              <a:t>Global Network Output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98072" y="310332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Model Components </a:t>
            </a:r>
            <a:r>
              <a:rPr lang="en-US" sz="3000" dirty="0" smtClean="0">
                <a:solidFill>
                  <a:schemeClr val="accent1"/>
                </a:solidFill>
              </a:rPr>
              <a:t>continue</a:t>
            </a:r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56" y="-69448"/>
            <a:ext cx="5388006" cy="258915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667114" y="761279"/>
            <a:ext cx="1126901" cy="5109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9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498072" y="1039483"/>
            <a:ext cx="10330348" cy="43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60" y="6445718"/>
            <a:ext cx="1312025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126119" y="1181918"/>
            <a:ext cx="4524094" cy="633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1"/>
                </a:solidFill>
              </a:rPr>
              <a:t>Colorization Network 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087780" y="946863"/>
            <a:ext cx="5691312" cy="2300930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78880" y="3705872"/>
            <a:ext cx="41131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output is 224x224x2 that indicates to size of image and ‘</a:t>
            </a:r>
            <a:r>
              <a:rPr lang="en-US" b="1" dirty="0" err="1"/>
              <a:t>ab</a:t>
            </a:r>
            <a:r>
              <a:rPr lang="en-US" b="1" dirty="0"/>
              <a:t>’ values of the L*a*b color space which is fused with L of grayscale input to form the colored input.   </a:t>
            </a:r>
          </a:p>
          <a:p>
            <a:endParaRPr lang="en-US" sz="900" dirty="0"/>
          </a:p>
        </p:txBody>
      </p:sp>
      <p:sp>
        <p:nvSpPr>
          <p:cNvPr id="23" name="Rectangle 22"/>
          <p:cNvSpPr/>
          <p:nvPr/>
        </p:nvSpPr>
        <p:spPr>
          <a:xfrm>
            <a:off x="566090" y="1814964"/>
            <a:ext cx="50971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sz="2000" dirty="0" smtClean="0"/>
              <a:t>Is </a:t>
            </a:r>
            <a:r>
              <a:rPr lang="en-US" sz="2000" dirty="0" smtClean="0"/>
              <a:t>a </a:t>
            </a:r>
            <a:r>
              <a:rPr lang="en-US" sz="2000" b="1" dirty="0" smtClean="0"/>
              <a:t>Convolutional </a:t>
            </a:r>
            <a:r>
              <a:rPr lang="en-US" sz="2000" b="1" dirty="0"/>
              <a:t>Neural Network </a:t>
            </a:r>
            <a:r>
              <a:rPr lang="en-US" sz="2000" dirty="0"/>
              <a:t>which consists of a set of convolutions and up-sampling layers.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98072" y="310332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1"/>
                </a:solidFill>
              </a:rPr>
              <a:t>Model Components </a:t>
            </a:r>
            <a:r>
              <a:rPr lang="en-US" sz="3000" dirty="0" smtClean="0">
                <a:solidFill>
                  <a:schemeClr val="accent1"/>
                </a:solidFill>
              </a:rPr>
              <a:t>continue</a:t>
            </a:r>
            <a:endParaRPr lang="en-US" sz="30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2" y="3555497"/>
            <a:ext cx="7005971" cy="26583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79" y="951788"/>
            <a:ext cx="5691313" cy="227511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221896" y="4217119"/>
            <a:ext cx="1600199" cy="10158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3" t="28123" r="42650" b="37653"/>
          <a:stretch/>
        </p:blipFill>
        <p:spPr>
          <a:xfrm>
            <a:off x="223520" y="345245"/>
            <a:ext cx="11176000" cy="56957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97024" y="782125"/>
            <a:ext cx="7238714" cy="209472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spc="0" dirty="0" smtClean="0">
                <a:ln w="2857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Model Training</a:t>
            </a:r>
            <a:endParaRPr lang="en-US" sz="9600" b="1" spc="0" dirty="0">
              <a:ln w="2857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361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4" r="174" b="9995"/>
          <a:stretch/>
        </p:blipFill>
        <p:spPr>
          <a:xfrm>
            <a:off x="6126823" y="1964146"/>
            <a:ext cx="4185577" cy="405385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98070" y="155933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Calibri Light"/>
              </a:rPr>
              <a:t>Training Phase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8070" y="827525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" r="66629" b="10328"/>
          <a:stretch/>
        </p:blipFill>
        <p:spPr>
          <a:xfrm>
            <a:off x="1821020" y="1948078"/>
            <a:ext cx="4250556" cy="40496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3270" y="1224212"/>
            <a:ext cx="87780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r>
              <a:rPr lang="en-US" sz="3200" b="1" dirty="0" smtClean="0"/>
              <a:t>Prepare Dataset.</a:t>
            </a:r>
          </a:p>
        </p:txBody>
      </p:sp>
    </p:spTree>
    <p:extLst>
      <p:ext uri="{BB962C8B-B14F-4D97-AF65-F5344CB8AC3E}">
        <p14:creationId xmlns:p14="http://schemas.microsoft.com/office/powerpoint/2010/main" val="30565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98070" y="827525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498070" y="155933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Calibri Light"/>
              </a:rPr>
              <a:t>Training Phase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270" y="1309477"/>
            <a:ext cx="87780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3200" b="1" dirty="0" smtClean="0"/>
              <a:t>2.		Calculate the </a:t>
            </a:r>
            <a:r>
              <a:rPr lang="en-US" sz="3200" b="1" dirty="0" smtClean="0">
                <a:solidFill>
                  <a:srgbClr val="FF0000"/>
                </a:solidFill>
              </a:rPr>
              <a:t>Error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" t="7111" r="68751" b="52592"/>
          <a:stretch/>
        </p:blipFill>
        <p:spPr>
          <a:xfrm>
            <a:off x="6016064" y="2473972"/>
            <a:ext cx="3884393" cy="38280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8" t="17333" r="44666" b="62074"/>
          <a:stretch/>
        </p:blipFill>
        <p:spPr>
          <a:xfrm>
            <a:off x="2723565" y="2726862"/>
            <a:ext cx="3314233" cy="32905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04255" y="2255859"/>
            <a:ext cx="2874782" cy="32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Ground Truth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2342" y="2224143"/>
            <a:ext cx="2928429" cy="350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Result</a:t>
            </a:r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527270" y="1356034"/>
                <a:ext cx="6542810" cy="883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#</a:t>
                </a:r>
                <a:r>
                  <a:rPr lang="en-US" sz="2000" b="1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MSE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𝑳𝒐𝒔</m:t>
                    </m:r>
                    <m:r>
                      <a:rPr lang="en-US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‖ </m:t>
                        </m:r>
                        <m:sSup>
                          <m:sSupPr>
                            <m:ctrlPr>
                              <a:rPr lang="en-US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20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000" b="1" i="1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𝑶𝒖𝒕𝒑𝒖𝒕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𝑻𝒂𝒓𝒈𝒆𝒕</m:t>
                            </m:r>
                          </m:sup>
                        </m:sSubSup>
                        <m:r>
                          <a:rPr lang="en-US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m:rPr>
                            <m:nor/>
                          </m:rPr>
                          <a:rPr lang="en-US" sz="20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 </m:t>
                        </m:r>
                      </m:e>
                      <m:sub>
                        <m:r>
                          <a:rPr lang="en-US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hlinkClick r:id="rId4"/>
                          </a:rPr>
                          <m:t>𝑭𝑹𝑶</m:t>
                        </m:r>
                      </m:sub>
                      <m:sup>
                        <m:r>
                          <a:rPr lang="en-US" sz="20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b="1" dirty="0"/>
                  <a:t>	</a:t>
                </a:r>
                <a:r>
                  <a:rPr lang="en-US" sz="2000" dirty="0"/>
                  <a:t>	</a:t>
                </a:r>
                <a:r>
                  <a:rPr lang="en-US" sz="2400" dirty="0"/>
                  <a:t>		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270" y="1356034"/>
                <a:ext cx="6542810" cy="8835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3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546" y="286605"/>
            <a:ext cx="10058400" cy="1354518"/>
          </a:xfrm>
        </p:spPr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38774"/>
            <a:ext cx="10454640" cy="4023360"/>
          </a:xfrm>
        </p:spPr>
        <p:txBody>
          <a:bodyPr/>
          <a:lstStyle/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Ahmed Mohamed Abdullah.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 Ahmed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Salah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Khodair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 Omar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Sayed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Mostafa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 Mohamed 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Kamel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Sayed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4800" b="1" i="1" dirty="0" smtClean="0">
                <a:solidFill>
                  <a:schemeClr val="accent1"/>
                </a:solidFill>
              </a:rPr>
              <a:t> Supervisors</a:t>
            </a:r>
            <a:endParaRPr lang="en-US" sz="4800" b="1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4800" b="1" i="1" dirty="0"/>
          </a:p>
          <a:p>
            <a:pPr marL="0" indent="0">
              <a:buNone/>
            </a:pPr>
            <a:endParaRPr lang="en-US" sz="4800" b="1" i="1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29658" y="4705766"/>
            <a:ext cx="7762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</a:rPr>
              <a:t>DR . Mohammed </a:t>
            </a:r>
            <a:r>
              <a:rPr lang="en-US" sz="2400" b="1" dirty="0" err="1">
                <a:latin typeface="Calibri" panose="020F0502020204030204" pitchFamily="34" charset="0"/>
              </a:rPr>
              <a:t>Marey</a:t>
            </a:r>
            <a:r>
              <a:rPr lang="en-US" sz="2400" b="1" dirty="0">
                <a:latin typeface="Calibri" panose="020F0502020204030204" pitchFamily="34" charset="0"/>
              </a:rPr>
              <a:t>.</a:t>
            </a:r>
          </a:p>
          <a:p>
            <a:pPr marL="457206" indent="-457206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</a:rPr>
              <a:t>TA . </a:t>
            </a:r>
            <a:r>
              <a:rPr lang="en-US" sz="2400" b="1" dirty="0" err="1">
                <a:latin typeface="Calibri" panose="020F0502020204030204" pitchFamily="34" charset="0"/>
              </a:rPr>
              <a:t>Bassel</a:t>
            </a:r>
            <a:r>
              <a:rPr lang="en-US" sz="2400" b="1" dirty="0"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latin typeface="Calibri" panose="020F0502020204030204" pitchFamily="34" charset="0"/>
              </a:rPr>
              <a:t>Safwat</a:t>
            </a:r>
            <a:r>
              <a:rPr lang="en-US" sz="2400" b="1" dirty="0">
                <a:latin typeface="Calibri" panose="020F0502020204030204" pitchFamily="34" charset="0"/>
              </a:rPr>
              <a:t>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144014" y="3823049"/>
            <a:ext cx="9964932" cy="10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44014" y="4507922"/>
            <a:ext cx="9964932" cy="10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0" y="1647177"/>
            <a:ext cx="10665690" cy="4496941"/>
          </a:xfrm>
          <a:prstGeom prst="rect">
            <a:avLst/>
          </a:prstGeom>
        </p:spPr>
      </p:pic>
      <p:sp>
        <p:nvSpPr>
          <p:cNvPr id="98" name="Title 1"/>
          <p:cNvSpPr txBox="1">
            <a:spLocks/>
          </p:cNvSpPr>
          <p:nvPr/>
        </p:nvSpPr>
        <p:spPr>
          <a:xfrm>
            <a:off x="498070" y="155933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Calibri Light"/>
              </a:rPr>
              <a:t>Training Phase</a:t>
            </a:r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498070" y="827525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0" y="1090212"/>
            <a:ext cx="8778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ar-EG" sz="2400" b="1" dirty="0" smtClean="0"/>
              <a:t>3</a:t>
            </a:r>
            <a:r>
              <a:rPr lang="en-US" sz="2400" b="1" dirty="0" smtClean="0"/>
              <a:t>.		Update Networks Weights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1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03207" y="272056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Calibri Light"/>
              </a:rPr>
              <a:t>Training Phase </a:t>
            </a:r>
            <a:r>
              <a:rPr lang="en-US" sz="2800" b="1" i="1" dirty="0">
                <a:solidFill>
                  <a:schemeClr val="accent1"/>
                </a:solidFill>
                <a:latin typeface="Calibri Light"/>
              </a:rPr>
              <a:t>continue…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71856" y="973855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560" y="1614274"/>
            <a:ext cx="6330445" cy="45109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FAA490B-1355-49DA-B9DF-88733D339023}"/>
              </a:ext>
            </a:extLst>
          </p:cNvPr>
          <p:cNvSpPr/>
          <p:nvPr/>
        </p:nvSpPr>
        <p:spPr>
          <a:xfrm>
            <a:off x="571856" y="1404976"/>
            <a:ext cx="1148614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Optimizers: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hlinkClick r:id="rId4"/>
              </a:rPr>
              <a:t/>
            </a:r>
            <a:br>
              <a:rPr lang="en-US" sz="2400" dirty="0">
                <a:hlinkClick r:id="rId4"/>
              </a:rPr>
            </a:b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561A5D3-7D06-4FF8-80F7-9CC512CADC99}"/>
              </a:ext>
            </a:extLst>
          </p:cNvPr>
          <p:cNvSpPr txBox="1"/>
          <p:nvPr/>
        </p:nvSpPr>
        <p:spPr>
          <a:xfrm>
            <a:off x="571856" y="1614274"/>
            <a:ext cx="46609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Instead of having to experiment and heuristically determine a good learning rate scheduler, we sidestep the problem by using the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ADADELTA</a:t>
            </a:r>
            <a:r>
              <a:rPr lang="en-US" sz="2000" b="1" dirty="0"/>
              <a:t>  </a:t>
            </a:r>
            <a:r>
              <a:rPr lang="en-US" sz="2000" dirty="0"/>
              <a:t>optimizer.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This approach adaptively sets the learning rates for all the network parameters without requiring us to set a global learning rate.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096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97400" y="1055856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97400" y="0"/>
            <a:ext cx="10003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Calibri Light"/>
              </a:rPr>
              <a:t>Training </a:t>
            </a:r>
            <a:r>
              <a:rPr lang="en-US" sz="4800" b="1" dirty="0" smtClean="0">
                <a:solidFill>
                  <a:schemeClr val="accent1"/>
                </a:solidFill>
                <a:latin typeface="Calibri Light"/>
              </a:rPr>
              <a:t>Problems.</a:t>
            </a:r>
            <a:endParaRPr lang="en-US" sz="6600" b="1" i="1" dirty="0">
              <a:solidFill>
                <a:schemeClr val="accent1"/>
              </a:solidFill>
              <a:latin typeface="Calibri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7399" y="1561567"/>
            <a:ext cx="10997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 smtClean="0">
                <a:latin typeface="Cambria" panose="02040503050406030204" pitchFamily="18" charset="0"/>
              </a:rPr>
              <a:t>Implementation Problems</a:t>
            </a:r>
            <a:endParaRPr lang="en-US" sz="2400" b="1" dirty="0">
              <a:latin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>
                <a:latin typeface="Cambria" panose="02040503050406030204" pitchFamily="18" charset="0"/>
              </a:rPr>
              <a:t>Training phases require high computation process</a:t>
            </a:r>
            <a:endParaRPr lang="en-US" b="1" dirty="0"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34" y="2619341"/>
            <a:ext cx="8189407" cy="34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0047" y="1041998"/>
            <a:ext cx="9964932" cy="10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33" y="4079632"/>
            <a:ext cx="9059516" cy="223293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36579" y="330210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Tensor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Flow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0047" y="1252809"/>
            <a:ext cx="11528274" cy="32162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Is </a:t>
            </a:r>
            <a:r>
              <a:rPr lang="en-US" dirty="0"/>
              <a:t>An open-source software library for Machine </a:t>
            </a:r>
            <a:r>
              <a:rPr lang="en-US" dirty="0" smtClean="0"/>
              <a:t>Intelligence.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Tensor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Flow </a:t>
            </a:r>
            <a:r>
              <a:rPr lang="en-US" dirty="0" smtClean="0"/>
              <a:t>was </a:t>
            </a:r>
            <a:r>
              <a:rPr lang="en-US" dirty="0"/>
              <a:t>originally developed by researchers and engineers working </a:t>
            </a:r>
            <a:r>
              <a:rPr lang="en-US" dirty="0" smtClean="0"/>
              <a:t>in </a:t>
            </a:r>
            <a:r>
              <a:rPr lang="en-US" dirty="0"/>
              <a:t>the Google Brain Team within Google's Machine Intelligence research </a:t>
            </a:r>
            <a:r>
              <a:rPr lang="en-US" dirty="0" smtClean="0"/>
              <a:t>organization.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Tensor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Flow  </a:t>
            </a:r>
            <a:r>
              <a:rPr lang="en-US" dirty="0" smtClean="0"/>
              <a:t>released </a:t>
            </a:r>
            <a:r>
              <a:rPr lang="en-US" dirty="0"/>
              <a:t>as </a:t>
            </a:r>
            <a:r>
              <a:rPr lang="en-US" dirty="0" smtClean="0"/>
              <a:t>open source</a:t>
            </a:r>
            <a:r>
              <a:rPr lang="en-US" dirty="0"/>
              <a:t> software on November 9, </a:t>
            </a:r>
            <a:r>
              <a:rPr lang="en-US" dirty="0" smtClean="0"/>
              <a:t>2015.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Tensor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Flow  </a:t>
            </a:r>
            <a:r>
              <a:rPr lang="en-US" dirty="0" smtClean="0"/>
              <a:t>can </a:t>
            </a:r>
            <a:r>
              <a:rPr lang="en-US" dirty="0"/>
              <a:t>run on multiple </a:t>
            </a:r>
            <a:r>
              <a:rPr lang="en-US" dirty="0">
                <a:hlinkClick r:id="rId3" tooltip="Central processing unit"/>
              </a:rPr>
              <a:t>CPUs</a:t>
            </a:r>
            <a:r>
              <a:rPr lang="en-US" dirty="0"/>
              <a:t> and </a:t>
            </a:r>
            <a:r>
              <a:rPr lang="en-US" dirty="0">
                <a:hlinkClick r:id="rId4" tooltip="GPU"/>
              </a:rPr>
              <a:t>GPUs</a:t>
            </a:r>
            <a:r>
              <a:rPr lang="en-US" dirty="0"/>
              <a:t> (with optional </a:t>
            </a:r>
            <a:r>
              <a:rPr lang="en-US" dirty="0">
                <a:hlinkClick r:id="rId5" tooltip="CUDA"/>
              </a:rPr>
              <a:t>CUDA</a:t>
            </a:r>
            <a:r>
              <a:rPr lang="en-US" dirty="0"/>
              <a:t> extensions for </a:t>
            </a:r>
            <a:r>
              <a:rPr lang="en-US" dirty="0">
                <a:hlinkClick r:id="rId6" tooltip="General-purpose computing on graphics processing units"/>
              </a:rPr>
              <a:t>general-purpose computing on graphics processing units</a:t>
            </a:r>
            <a:r>
              <a:rPr lang="en-US" dirty="0" smtClean="0"/>
              <a:t>).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name </a:t>
            </a:r>
            <a:r>
              <a:rPr lang="en-US" b="1" dirty="0">
                <a:solidFill>
                  <a:schemeClr val="accent1"/>
                </a:solidFill>
              </a:rPr>
              <a:t>Tensor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Flow </a:t>
            </a:r>
            <a:r>
              <a:rPr lang="en-US" dirty="0" smtClean="0"/>
              <a:t>derives </a:t>
            </a:r>
            <a:r>
              <a:rPr lang="en-US" dirty="0"/>
              <a:t>from the operations which such neural networks perform on multidimensional data arrays. These </a:t>
            </a:r>
            <a:r>
              <a:rPr lang="en-US" sz="1600" dirty="0"/>
              <a:t>multidimensional arrays are referred to as "</a:t>
            </a:r>
            <a:r>
              <a:rPr lang="en-US" sz="1600" dirty="0">
                <a:hlinkClick r:id="rId7" tooltip="Tensor"/>
              </a:rPr>
              <a:t>tensors</a:t>
            </a:r>
            <a:r>
              <a:rPr lang="en-US" sz="1600" dirty="0"/>
              <a:t>".</a:t>
            </a:r>
            <a:r>
              <a:rPr lang="en-US" sz="1400" dirty="0"/>
              <a:t> 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69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1017" y="4581762"/>
            <a:ext cx="12191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101010"/>
                </a:solidFill>
                <a:latin typeface="Graphik Web"/>
              </a:rPr>
              <a:t>CUDA</a:t>
            </a:r>
            <a:r>
              <a:rPr lang="en-US" sz="1600" dirty="0">
                <a:solidFill>
                  <a:srgbClr val="101010"/>
                </a:solidFill>
                <a:latin typeface="Graphik Web"/>
              </a:rPr>
              <a:t> stands for </a:t>
            </a:r>
            <a:r>
              <a:rPr lang="en-US" sz="1600" b="1" i="1" dirty="0">
                <a:solidFill>
                  <a:srgbClr val="101010"/>
                </a:solidFill>
                <a:latin typeface="Graphik Web"/>
              </a:rPr>
              <a:t>C</a:t>
            </a:r>
            <a:r>
              <a:rPr lang="en-US" sz="1600" i="1" dirty="0">
                <a:solidFill>
                  <a:srgbClr val="101010"/>
                </a:solidFill>
                <a:latin typeface="Graphik Web"/>
              </a:rPr>
              <a:t>ompute </a:t>
            </a:r>
            <a:r>
              <a:rPr lang="en-US" sz="1600" b="1" i="1" dirty="0">
                <a:solidFill>
                  <a:srgbClr val="101010"/>
                </a:solidFill>
                <a:latin typeface="Graphik Web"/>
              </a:rPr>
              <a:t>U</a:t>
            </a:r>
            <a:r>
              <a:rPr lang="en-US" sz="1600" i="1" dirty="0">
                <a:solidFill>
                  <a:srgbClr val="101010"/>
                </a:solidFill>
                <a:latin typeface="Graphik Web"/>
              </a:rPr>
              <a:t>nified </a:t>
            </a:r>
            <a:r>
              <a:rPr lang="en-US" sz="1600" b="1" i="1" dirty="0">
                <a:solidFill>
                  <a:srgbClr val="101010"/>
                </a:solidFill>
                <a:latin typeface="Graphik Web"/>
              </a:rPr>
              <a:t>D</a:t>
            </a:r>
            <a:r>
              <a:rPr lang="en-US" sz="1600" i="1" dirty="0">
                <a:solidFill>
                  <a:srgbClr val="101010"/>
                </a:solidFill>
                <a:latin typeface="Graphik Web"/>
              </a:rPr>
              <a:t>evice </a:t>
            </a:r>
            <a:r>
              <a:rPr lang="en-US" sz="1600" b="1" i="1" dirty="0">
                <a:solidFill>
                  <a:srgbClr val="101010"/>
                </a:solidFill>
                <a:latin typeface="Graphik Web"/>
              </a:rPr>
              <a:t>A</a:t>
            </a:r>
            <a:r>
              <a:rPr lang="en-US" sz="1600" i="1" dirty="0">
                <a:solidFill>
                  <a:srgbClr val="101010"/>
                </a:solidFill>
                <a:latin typeface="Graphik Web"/>
              </a:rPr>
              <a:t>rchitecture</a:t>
            </a:r>
            <a:r>
              <a:rPr lang="en-US" sz="1600" dirty="0">
                <a:solidFill>
                  <a:srgbClr val="101010"/>
                </a:solidFill>
                <a:latin typeface="Graphik Web"/>
              </a:rPr>
              <a:t>. </a:t>
            </a:r>
            <a:endParaRPr lang="en-US" sz="1600" dirty="0" smtClean="0">
              <a:latin typeface="DINWebPro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DINWebPro"/>
              </a:rPr>
              <a:t>The </a:t>
            </a:r>
            <a:r>
              <a:rPr lang="en-US" sz="1600" dirty="0">
                <a:latin typeface="DINWebPro"/>
              </a:rPr>
              <a:t>NVIDIA CUDA® Deep Neural Network library (</a:t>
            </a:r>
            <a:r>
              <a:rPr lang="en-US" sz="1600" dirty="0" err="1">
                <a:latin typeface="DINWebPro"/>
              </a:rPr>
              <a:t>cuDNN</a:t>
            </a:r>
            <a:r>
              <a:rPr lang="en-US" sz="1600" dirty="0">
                <a:latin typeface="DINWebPro"/>
              </a:rPr>
              <a:t>) is a GPU-accelerated library of primitives for </a:t>
            </a:r>
            <a:r>
              <a:rPr lang="en-US" sz="1600" u="sng" dirty="0">
                <a:latin typeface="DINWebPro"/>
                <a:hlinkClick r:id="rId2"/>
              </a:rPr>
              <a:t>deep</a:t>
            </a:r>
            <a:r>
              <a:rPr lang="en-US" sz="1600" dirty="0">
                <a:latin typeface="DINWebPro"/>
                <a:hlinkClick r:id="rId2"/>
              </a:rPr>
              <a:t> neural networks</a:t>
            </a:r>
            <a:r>
              <a:rPr lang="en-US" sz="1600" dirty="0">
                <a:latin typeface="DINWebPro"/>
              </a:rPr>
              <a:t>. </a:t>
            </a:r>
            <a:r>
              <a:rPr lang="en-US" sz="1600" dirty="0" err="1">
                <a:latin typeface="DINWebPro"/>
              </a:rPr>
              <a:t>cuDNN</a:t>
            </a:r>
            <a:r>
              <a:rPr lang="en-US" sz="1600" dirty="0">
                <a:latin typeface="DINWebPro"/>
              </a:rPr>
              <a:t> provides highly tuned implementations for standard routines such as forward and backward convolution, pooling, normalization, and activation layers. </a:t>
            </a:r>
            <a:r>
              <a:rPr lang="en-US" sz="1600" dirty="0" err="1">
                <a:latin typeface="DINWebPro"/>
              </a:rPr>
              <a:t>cuDNN</a:t>
            </a:r>
            <a:r>
              <a:rPr lang="en-US" sz="1600" dirty="0">
                <a:latin typeface="DINWebPro"/>
              </a:rPr>
              <a:t> is part of the </a:t>
            </a:r>
            <a:r>
              <a:rPr lang="en-US" sz="1600" dirty="0">
                <a:latin typeface="DINWebPro"/>
                <a:hlinkClick r:id="rId3"/>
              </a:rPr>
              <a:t>NVIDIA Deep Learning SDK</a:t>
            </a:r>
            <a:r>
              <a:rPr lang="en-US" sz="1600" dirty="0">
                <a:latin typeface="DINWebPro"/>
              </a:rPr>
              <a:t>.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8" cy="44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09576" y="1217366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09575" y="427562"/>
            <a:ext cx="33337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Calibri Light"/>
              </a:rPr>
              <a:t>Demo Run</a:t>
            </a:r>
            <a:endParaRPr lang="en-US" sz="4800" b="1" dirty="0">
              <a:solidFill>
                <a:schemeClr val="accent1"/>
              </a:solidFill>
              <a:latin typeface="Calibri Light"/>
            </a:endParaRPr>
          </a:p>
        </p:txBody>
      </p:sp>
      <p:pic>
        <p:nvPicPr>
          <p:cNvPr id="5" name="seminar4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0889" y="1359291"/>
            <a:ext cx="11463688" cy="48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42900" y="944743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09575" y="126364"/>
            <a:ext cx="3467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Calibri Light"/>
              </a:rPr>
              <a:t>Accuracy</a:t>
            </a:r>
            <a:endParaRPr lang="en-US" sz="4800" b="1" dirty="0">
              <a:solidFill>
                <a:schemeClr val="accent1"/>
              </a:solidFill>
              <a:latin typeface="Calibri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56279"/>
            <a:ext cx="8763000" cy="50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0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03207" y="1202449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498070" y="470562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Calibri Light"/>
              </a:rPr>
              <a:t>Future Work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8069" y="1600201"/>
            <a:ext cx="10714413" cy="385762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entury Gothic"/>
              </a:rPr>
              <a:t> </a:t>
            </a:r>
            <a:r>
              <a:rPr lang="en-US" sz="2400" b="1" u="sng" dirty="0">
                <a:solidFill>
                  <a:schemeClr val="tx1"/>
                </a:solidFill>
                <a:latin typeface="Century Gothic"/>
              </a:rPr>
              <a:t>Classification Network</a:t>
            </a:r>
            <a:r>
              <a:rPr lang="en-US" sz="2400" dirty="0">
                <a:solidFill>
                  <a:schemeClr val="tx1"/>
                </a:solidFill>
                <a:latin typeface="Century Gothic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entury Gothic"/>
              </a:rPr>
              <a:t>Image Classification to </a:t>
            </a:r>
            <a:r>
              <a:rPr lang="en-US" sz="2400" dirty="0">
                <a:solidFill>
                  <a:schemeClr val="tx1"/>
                </a:solidFill>
                <a:latin typeface="Century Gothic"/>
              </a:rPr>
              <a:t>improve colorization process 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entury Gothi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entury Gothic"/>
              </a:rPr>
              <a:t> </a:t>
            </a:r>
            <a:r>
              <a:rPr lang="en-US" sz="2400" b="1" u="sng" dirty="0">
                <a:solidFill>
                  <a:schemeClr val="tx1"/>
                </a:solidFill>
                <a:latin typeface="Century Gothic"/>
              </a:rPr>
              <a:t>Frame Reduction</a:t>
            </a:r>
            <a:r>
              <a:rPr lang="en-US" sz="2400" b="1" dirty="0">
                <a:solidFill>
                  <a:schemeClr val="tx1"/>
                </a:solidFill>
                <a:latin typeface="Century Gothic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</a:rPr>
              <a:t>+ </a:t>
            </a:r>
            <a:r>
              <a:rPr lang="en-US" sz="2400" b="1" u="sng" dirty="0">
                <a:solidFill>
                  <a:schemeClr val="tx1"/>
                </a:solidFill>
                <a:latin typeface="Century Gothic"/>
              </a:rPr>
              <a:t>spread</a:t>
            </a:r>
            <a:r>
              <a:rPr lang="en-US" sz="2400" u="sng" dirty="0">
                <a:solidFill>
                  <a:schemeClr val="tx1"/>
                </a:solidFill>
                <a:latin typeface="Century Gothic"/>
              </a:rPr>
              <a:t> </a:t>
            </a:r>
            <a:r>
              <a:rPr lang="en-US" sz="2400" b="1" u="sng" dirty="0">
                <a:solidFill>
                  <a:schemeClr val="tx1"/>
                </a:solidFill>
                <a:latin typeface="Century Gothic"/>
              </a:rPr>
              <a:t>color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entury Gothic"/>
              </a:rPr>
              <a:t>To </a:t>
            </a:r>
            <a:r>
              <a:rPr lang="en-US" sz="2400" dirty="0">
                <a:solidFill>
                  <a:schemeClr val="tx1"/>
                </a:solidFill>
                <a:latin typeface="Century Gothic"/>
              </a:rPr>
              <a:t>speed up </a:t>
            </a:r>
            <a:r>
              <a:rPr lang="en-US" sz="2400" b="1" u="sng" dirty="0">
                <a:solidFill>
                  <a:schemeClr val="tx1"/>
                </a:solidFill>
                <a:latin typeface="Century Gothic"/>
              </a:rPr>
              <a:t>Video colorization process </a:t>
            </a:r>
            <a:r>
              <a:rPr lang="en-US" sz="2400" b="1" dirty="0">
                <a:solidFill>
                  <a:schemeClr val="tx1"/>
                </a:solidFill>
                <a:latin typeface="Century Gothic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entury Gothic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tx1"/>
              </a:solidFill>
              <a:latin typeface="Century Gothic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entury Gothic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entury Gothic"/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Century Gothic"/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Century Gothic"/>
            </a:endParaRP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Century Gothic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760" y="114300"/>
            <a:ext cx="10058400" cy="1450757"/>
          </a:xfrm>
        </p:spPr>
        <p:txBody>
          <a:bodyPr/>
          <a:lstStyle/>
          <a:p>
            <a:r>
              <a:rPr lang="en-US" b="1" dirty="0"/>
              <a:t>Time Plan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96234"/>
              </p:ext>
            </p:extLst>
          </p:nvPr>
        </p:nvGraphicFramePr>
        <p:xfrm>
          <a:off x="1247775" y="1885950"/>
          <a:ext cx="9938909" cy="41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198">
                  <a:extLst>
                    <a:ext uri="{9D8B030D-6E8A-4147-A177-3AD203B41FA5}">
                      <a16:colId xmlns="" xmlns:a16="http://schemas.microsoft.com/office/drawing/2014/main" val="1501098962"/>
                    </a:ext>
                  </a:extLst>
                </a:gridCol>
                <a:gridCol w="721894">
                  <a:extLst>
                    <a:ext uri="{9D8B030D-6E8A-4147-A177-3AD203B41FA5}">
                      <a16:colId xmlns="" xmlns:a16="http://schemas.microsoft.com/office/drawing/2014/main" val="673906287"/>
                    </a:ext>
                  </a:extLst>
                </a:gridCol>
                <a:gridCol w="653662">
                  <a:extLst>
                    <a:ext uri="{9D8B030D-6E8A-4147-A177-3AD203B41FA5}">
                      <a16:colId xmlns="" xmlns:a16="http://schemas.microsoft.com/office/drawing/2014/main" val="2577613969"/>
                    </a:ext>
                  </a:extLst>
                </a:gridCol>
                <a:gridCol w="823268">
                  <a:extLst>
                    <a:ext uri="{9D8B030D-6E8A-4147-A177-3AD203B41FA5}">
                      <a16:colId xmlns="" xmlns:a16="http://schemas.microsoft.com/office/drawing/2014/main" val="2900924070"/>
                    </a:ext>
                  </a:extLst>
                </a:gridCol>
                <a:gridCol w="870997">
                  <a:extLst>
                    <a:ext uri="{9D8B030D-6E8A-4147-A177-3AD203B41FA5}">
                      <a16:colId xmlns="" xmlns:a16="http://schemas.microsoft.com/office/drawing/2014/main" val="4231207214"/>
                    </a:ext>
                  </a:extLst>
                </a:gridCol>
                <a:gridCol w="859064">
                  <a:extLst>
                    <a:ext uri="{9D8B030D-6E8A-4147-A177-3AD203B41FA5}">
                      <a16:colId xmlns="" xmlns:a16="http://schemas.microsoft.com/office/drawing/2014/main" val="3945038606"/>
                    </a:ext>
                  </a:extLst>
                </a:gridCol>
                <a:gridCol w="1038039">
                  <a:extLst>
                    <a:ext uri="{9D8B030D-6E8A-4147-A177-3AD203B41FA5}">
                      <a16:colId xmlns="" xmlns:a16="http://schemas.microsoft.com/office/drawing/2014/main" val="1157326188"/>
                    </a:ext>
                  </a:extLst>
                </a:gridCol>
                <a:gridCol w="942586">
                  <a:extLst>
                    <a:ext uri="{9D8B030D-6E8A-4147-A177-3AD203B41FA5}">
                      <a16:colId xmlns="" xmlns:a16="http://schemas.microsoft.com/office/drawing/2014/main" val="1465145290"/>
                    </a:ext>
                  </a:extLst>
                </a:gridCol>
                <a:gridCol w="884003">
                  <a:extLst>
                    <a:ext uri="{9D8B030D-6E8A-4147-A177-3AD203B41FA5}">
                      <a16:colId xmlns="" xmlns:a16="http://schemas.microsoft.com/office/drawing/2014/main" val="110801852"/>
                    </a:ext>
                  </a:extLst>
                </a:gridCol>
                <a:gridCol w="822198">
                  <a:extLst>
                    <a:ext uri="{9D8B030D-6E8A-4147-A177-3AD203B41FA5}">
                      <a16:colId xmlns="" xmlns:a16="http://schemas.microsoft.com/office/drawing/2014/main" val="1130958394"/>
                    </a:ext>
                  </a:extLst>
                </a:gridCol>
              </a:tblGrid>
              <a:tr h="380832">
                <a:tc row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Task – Time Plan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2016 Q4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2017 Q1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2017 Q2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49549973"/>
                  </a:ext>
                </a:extLst>
              </a:tr>
              <a:tr h="3808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Jun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360119"/>
                  </a:ext>
                </a:extLst>
              </a:tr>
              <a:tr h="3808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Video Colorization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4444611"/>
                  </a:ext>
                </a:extLst>
              </a:tr>
              <a:tr h="4052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Networks 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88713664"/>
                  </a:ext>
                </a:extLst>
              </a:tr>
              <a:tr h="4701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Colorization Network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4303144"/>
                  </a:ext>
                </a:extLst>
              </a:tr>
              <a:tr h="5724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Training + Testing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On Image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9628929"/>
                  </a:ext>
                </a:extLst>
              </a:tr>
              <a:tr h="583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Video Colorization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44742258"/>
                  </a:ext>
                </a:extLst>
              </a:tr>
              <a:tr h="5024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Finalizing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66760988"/>
                  </a:ext>
                </a:extLst>
              </a:tr>
              <a:tr h="5024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41316" y="2680234"/>
            <a:ext cx="2121243" cy="318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12467" y="3095625"/>
            <a:ext cx="1093157" cy="251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5623" y="3476109"/>
            <a:ext cx="847726" cy="357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53349" y="4039519"/>
            <a:ext cx="1689033" cy="34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504947" y="4608505"/>
            <a:ext cx="305803" cy="33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786158" y="5187920"/>
            <a:ext cx="148089" cy="275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86932" y="5640657"/>
            <a:ext cx="6681762" cy="36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6200000">
            <a:off x="-340118" y="4014732"/>
            <a:ext cx="2573790" cy="540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9207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21175" y="982834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>
          <a:xfrm>
            <a:off x="503207" y="316301"/>
            <a:ext cx="10058400" cy="73188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Calibri Light"/>
              </a:rPr>
              <a:t>API</a:t>
            </a:r>
            <a:r>
              <a:rPr lang="en-US" sz="5200" b="1" dirty="0">
                <a:solidFill>
                  <a:srgbClr val="404040"/>
                </a:solidFill>
                <a:latin typeface="Calibri Light"/>
              </a:rPr>
              <a:t> </a:t>
            </a:r>
            <a:r>
              <a:rPr lang="en-US" sz="5200" b="1" dirty="0">
                <a:solidFill>
                  <a:schemeClr val="accent1"/>
                </a:solidFill>
                <a:latin typeface="Calibri Light"/>
              </a:rPr>
              <a:t>&amp;</a:t>
            </a:r>
            <a:r>
              <a:rPr lang="en-US" sz="5200" b="1" dirty="0">
                <a:solidFill>
                  <a:srgbClr val="404040"/>
                </a:solidFill>
                <a:latin typeface="Calibri Light"/>
              </a:rPr>
              <a:t> </a:t>
            </a:r>
            <a:r>
              <a:rPr lang="en-US" sz="5200" b="1" dirty="0">
                <a:solidFill>
                  <a:schemeClr val="accent1"/>
                </a:solidFill>
                <a:latin typeface="Calibri Light"/>
              </a:rPr>
              <a:t>Tools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3" y="3748328"/>
            <a:ext cx="1058423" cy="1058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69" y="2359773"/>
            <a:ext cx="4142142" cy="5613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69" y="3225330"/>
            <a:ext cx="4750696" cy="5229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57666" y="4129731"/>
            <a:ext cx="21291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PyCharm</a:t>
            </a:r>
            <a:endParaRPr lang="en-US" sz="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22" y="1071609"/>
            <a:ext cx="1237901" cy="12379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034585" y="1458608"/>
            <a:ext cx="21291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Aharoni" panose="02010803020104030203" pitchFamily="2" charset="-79"/>
                <a:cs typeface="Aharoni" panose="02010803020104030203" pitchFamily="2" charset="-79"/>
              </a:rPr>
              <a:t>Python</a:t>
            </a:r>
            <a:endParaRPr lang="en-US" sz="3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1" y="4902726"/>
            <a:ext cx="2161603" cy="13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01040" y="1160156"/>
            <a:ext cx="11052729" cy="501904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Calibri" panose="020F0502020204030204" pitchFamily="34" charset="0"/>
              </a:rPr>
              <a:t>Problem </a:t>
            </a:r>
            <a:r>
              <a:rPr lang="en-US" sz="2400" b="1" dirty="0">
                <a:latin typeface="Calibri" panose="020F0502020204030204" pitchFamily="34" charset="0"/>
              </a:rPr>
              <a:t>Definition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Calibri" panose="020F0502020204030204" pitchFamily="34" charset="0"/>
              </a:rPr>
              <a:t>Objective</a:t>
            </a:r>
            <a:endParaRPr lang="en-US" sz="2400" b="1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Calibri" panose="020F0502020204030204" pitchFamily="34" charset="0"/>
              </a:rPr>
              <a:t>Related </a:t>
            </a:r>
            <a:r>
              <a:rPr lang="en-US" sz="2400" b="1" dirty="0">
                <a:latin typeface="Calibri" panose="020F0502020204030204" pitchFamily="34" charset="0"/>
              </a:rPr>
              <a:t>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Calibri" panose="020F0502020204030204" pitchFamily="34" charset="0"/>
              </a:rPr>
              <a:t>Model Architecture</a:t>
            </a:r>
            <a:endParaRPr lang="en-US" sz="2400" b="1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Calibri" panose="020F0502020204030204" pitchFamily="34" charset="0"/>
              </a:rPr>
              <a:t>Model Component</a:t>
            </a:r>
            <a:endParaRPr lang="en-US" sz="2400" b="1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</a:rPr>
              <a:t>Training Process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</a:rPr>
              <a:t>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Calibri" panose="020F0502020204030204" pitchFamily="34" charset="0"/>
              </a:rPr>
              <a:t>Demo Run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Calibri" panose="020F0502020204030204" pitchFamily="34" charset="0"/>
              </a:rPr>
              <a:t>Accuracy</a:t>
            </a:r>
            <a:endParaRPr lang="en-US" sz="2400" b="1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</a:rPr>
              <a:t>Time Plan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</a:rPr>
              <a:t>APIs &amp; Tools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</a:rPr>
              <a:t>References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0408" y="-233680"/>
            <a:ext cx="9290050" cy="115252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Agenda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4182" y="918845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63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5359" y="230779"/>
            <a:ext cx="8458200" cy="64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1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Reference</a:t>
            </a:r>
            <a:endParaRPr lang="en-US" sz="3601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10920" y="1479834"/>
            <a:ext cx="102325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[1] </a:t>
            </a:r>
            <a:r>
              <a:rPr lang="en-US" sz="2000" dirty="0"/>
              <a:t>Let there be Color!: Joint End-to-end Learning of Global and Local Image Priors for Automatic Image Colorization with Simultaneous Classification 2016</a:t>
            </a:r>
          </a:p>
          <a:p>
            <a:endParaRPr lang="en-US" sz="2000" dirty="0"/>
          </a:p>
          <a:p>
            <a:r>
              <a:rPr lang="en-US" sz="2000" dirty="0"/>
              <a:t>[2] Cheng Deep Colorization ICCV 2015</a:t>
            </a:r>
          </a:p>
          <a:p>
            <a:endParaRPr lang="en-US" sz="2000" dirty="0"/>
          </a:p>
          <a:p>
            <a:r>
              <a:rPr lang="en-US" sz="2000" dirty="0"/>
              <a:t>[3] </a:t>
            </a:r>
            <a:r>
              <a:rPr lang="en-US" sz="2000" b="1" dirty="0">
                <a:hlinkClick r:id="rId2"/>
              </a:rPr>
              <a:t>TensorFlow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dirty="0"/>
              <a:t>[4] </a:t>
            </a:r>
            <a:r>
              <a:rPr lang="en-US" sz="2000" b="1" dirty="0">
                <a:hlinkClick r:id="rId3"/>
              </a:rPr>
              <a:t>Python</a:t>
            </a:r>
            <a:endParaRPr lang="en-US" sz="2000" b="1" dirty="0"/>
          </a:p>
          <a:p>
            <a:endParaRPr lang="pt-BR" sz="1600" dirty="0"/>
          </a:p>
          <a:p>
            <a:endParaRPr lang="pt-BR" sz="1600" dirty="0"/>
          </a:p>
          <a:p>
            <a:endParaRPr lang="en-US" sz="1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944321"/>
            <a:ext cx="85518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7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57681" y="1219198"/>
            <a:ext cx="946621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7200" b="1" dirty="0"/>
          </a:p>
          <a:p>
            <a:pPr algn="ctr"/>
            <a:r>
              <a:rPr lang="en-US" sz="10000" b="1" dirty="0">
                <a:solidFill>
                  <a:schemeClr val="accent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58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Problem Definition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97279" y="1858618"/>
            <a:ext cx="10432111" cy="407504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  Mapping a </a:t>
            </a:r>
            <a:r>
              <a:rPr lang="en-US" b="1" dirty="0"/>
              <a:t>specific grey level of a pixel into different </a:t>
            </a:r>
            <a:r>
              <a:rPr lang="en-US" b="1" dirty="0" smtClean="0"/>
              <a:t>colors using deep learning.</a:t>
            </a:r>
          </a:p>
          <a:p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58" y="4293704"/>
            <a:ext cx="2396485" cy="1547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28" y="2507808"/>
            <a:ext cx="3687417" cy="3200401"/>
          </a:xfrm>
          <a:prstGeom prst="rect">
            <a:avLst/>
          </a:prstGeom>
        </p:spPr>
      </p:pic>
      <p:sp>
        <p:nvSpPr>
          <p:cNvPr id="20" name="Cloud Callout 19"/>
          <p:cNvSpPr/>
          <p:nvPr/>
        </p:nvSpPr>
        <p:spPr>
          <a:xfrm>
            <a:off x="7007087" y="2202234"/>
            <a:ext cx="4412974" cy="2028346"/>
          </a:xfrm>
          <a:prstGeom prst="cloudCallou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98" y="2550852"/>
            <a:ext cx="1211689" cy="11253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625" y="2550852"/>
            <a:ext cx="1228944" cy="1125373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9095079" y="3029655"/>
            <a:ext cx="243409" cy="196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5" name="TextBox 24"/>
          <p:cNvSpPr txBox="1"/>
          <p:nvPr/>
        </p:nvSpPr>
        <p:spPr>
          <a:xfrm>
            <a:off x="2462772" y="5779772"/>
            <a:ext cx="154652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 smtClean="0"/>
              <a:t>Grayscale Image</a:t>
            </a:r>
            <a:endParaRPr lang="ar-EG" sz="1400" b="1" dirty="0"/>
          </a:p>
        </p:txBody>
      </p:sp>
    </p:spTree>
    <p:extLst>
      <p:ext uri="{BB962C8B-B14F-4D97-AF65-F5344CB8AC3E}">
        <p14:creationId xmlns:p14="http://schemas.microsoft.com/office/powerpoint/2010/main" val="146397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Objective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Our target is to build a model which automatically colorize grayscale images without any user interactions based on </a:t>
            </a:r>
            <a:r>
              <a:rPr lang="en-US" b="1" dirty="0" smtClean="0"/>
              <a:t>Convolution </a:t>
            </a:r>
            <a:r>
              <a:rPr lang="en-US" b="1" dirty="0"/>
              <a:t>N</a:t>
            </a:r>
            <a:r>
              <a:rPr lang="en-US" b="1" dirty="0" smtClean="0"/>
              <a:t>eural </a:t>
            </a:r>
            <a:r>
              <a:rPr lang="en-US" b="1" dirty="0"/>
              <a:t>N</a:t>
            </a:r>
            <a:r>
              <a:rPr lang="en-US" b="1" dirty="0" smtClean="0"/>
              <a:t>etworks.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875" y="2642250"/>
            <a:ext cx="5444003" cy="3071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89" y="2642250"/>
            <a:ext cx="5013951" cy="30716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53339" y="5864162"/>
            <a:ext cx="416449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 smtClean="0"/>
              <a:t>Converting grayscale images to color images</a:t>
            </a:r>
            <a:endParaRPr lang="ar-EG" sz="1600" b="1" dirty="0"/>
          </a:p>
        </p:txBody>
      </p:sp>
    </p:spTree>
    <p:extLst>
      <p:ext uri="{BB962C8B-B14F-4D97-AF65-F5344CB8AC3E}">
        <p14:creationId xmlns:p14="http://schemas.microsoft.com/office/powerpoint/2010/main" val="4512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7" y="4043679"/>
            <a:ext cx="5471351" cy="19918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20" y="1493520"/>
            <a:ext cx="9621520" cy="231189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1" y="4043679"/>
            <a:ext cx="5044982" cy="1911677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0" y="234487"/>
            <a:ext cx="12191999" cy="112262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i="1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Related work 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53546" y="1179516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921" y="1209356"/>
            <a:ext cx="5821498" cy="191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1.Example-based colorization </a:t>
            </a:r>
            <a:endParaRPr lang="en-US" sz="2500" b="1" dirty="0">
              <a:latin typeface="Century Gothic" panose="020B0502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General technique to colorize grayscale images by matching the luminance and texture information between images.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09" y="3799906"/>
            <a:ext cx="1566701" cy="1381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1" y="3799906"/>
            <a:ext cx="1734166" cy="1381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55" y="3835172"/>
            <a:ext cx="1623872" cy="13465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5933" y="5360330"/>
            <a:ext cx="110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35242" y="5340866"/>
            <a:ext cx="1508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Reference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4651626" y="5340867"/>
            <a:ext cx="1095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Output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4153917" y="4221464"/>
            <a:ext cx="184179" cy="3077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1983" y="290114"/>
            <a:ext cx="11273298" cy="869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chemeClr val="accent1"/>
                </a:solidFill>
              </a:rPr>
              <a:t>Related</a:t>
            </a:r>
            <a:r>
              <a:rPr lang="en-US" b="1" i="1" dirty="0">
                <a:solidFill>
                  <a:srgbClr val="404040"/>
                </a:solidFill>
              </a:rPr>
              <a:t> </a:t>
            </a:r>
            <a:r>
              <a:rPr lang="en-US" b="1" i="1" dirty="0">
                <a:solidFill>
                  <a:schemeClr val="accent1"/>
                </a:solidFill>
              </a:rPr>
              <a:t>work</a:t>
            </a:r>
            <a:r>
              <a:rPr lang="en-US" b="1" i="1" dirty="0">
                <a:solidFill>
                  <a:srgbClr val="404040"/>
                </a:solidFill>
              </a:rPr>
              <a:t> </a:t>
            </a:r>
            <a:r>
              <a:rPr lang="en-US" sz="3000" b="1" i="1" dirty="0">
                <a:solidFill>
                  <a:schemeClr val="accent1"/>
                </a:solidFill>
              </a:rPr>
              <a:t>“Semi-Automated” </a:t>
            </a:r>
            <a:r>
              <a:rPr lang="en-US" sz="3000" b="1" i="1" dirty="0">
                <a:solidFill>
                  <a:schemeClr val="tx1"/>
                </a:solidFill>
              </a:rPr>
              <a:t>Colorization</a:t>
            </a:r>
            <a:endParaRPr lang="en-US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91983" y="1037669"/>
            <a:ext cx="11257507" cy="411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77109" y="58840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[Gupta+ 2012]</a:t>
            </a:r>
          </a:p>
        </p:txBody>
      </p:sp>
      <p:sp>
        <p:nvSpPr>
          <p:cNvPr id="5" name="Rectangle 4"/>
          <p:cNvSpPr/>
          <p:nvPr/>
        </p:nvSpPr>
        <p:spPr>
          <a:xfrm>
            <a:off x="307018" y="3480388"/>
            <a:ext cx="5844401" cy="22595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035" y="3597974"/>
            <a:ext cx="2334810" cy="19846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30" y="3585663"/>
            <a:ext cx="2401473" cy="199698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17254" y="1325952"/>
            <a:ext cx="56747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1"/>
                </a:solidFill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  <a:r>
              <a:rPr lang="en-US" b="1" dirty="0"/>
              <a:t> </a:t>
            </a:r>
            <a:r>
              <a:rPr lang="en-US" sz="2500" b="1" dirty="0">
                <a:solidFill>
                  <a:schemeClr val="accent1"/>
                </a:solidFill>
              </a:rPr>
              <a:t>Scribble-based colorization</a:t>
            </a:r>
            <a:endParaRPr lang="en-US" sz="2500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Normally requires human-labelled color </a:t>
            </a:r>
            <a:r>
              <a:rPr lang="en-US" b="1" i="1" dirty="0"/>
              <a:t>scribbles</a:t>
            </a:r>
            <a:r>
              <a:rPr lang="en-US" i="1" dirty="0"/>
              <a:t> on the grayscale target image .</a:t>
            </a:r>
            <a:r>
              <a:rPr lang="en-US" dirty="0"/>
              <a:t>The color information on the scribbles are then </a:t>
            </a:r>
            <a:r>
              <a:rPr lang="en-US" b="1" dirty="0"/>
              <a:t>propagated</a:t>
            </a:r>
            <a:r>
              <a:rPr lang="en-US" dirty="0"/>
              <a:t> to the rest of the target image</a:t>
            </a:r>
            <a:r>
              <a:rPr lang="en-US" sz="1900" dirty="0"/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632211" y="5843175"/>
            <a:ext cx="183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[Levin  2004]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0393" y="3481283"/>
            <a:ext cx="5428470" cy="225864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229706" y="1209356"/>
            <a:ext cx="25827" cy="50618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8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9544" y="374053"/>
            <a:ext cx="11273298" cy="869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chemeClr val="accent1"/>
                </a:solidFill>
              </a:rPr>
              <a:t>Related work </a:t>
            </a:r>
            <a:r>
              <a:rPr lang="en-US" sz="3600" b="1" i="1" dirty="0">
                <a:solidFill>
                  <a:schemeClr val="accent1"/>
                </a:solidFill>
              </a:rPr>
              <a:t>“Automated” </a:t>
            </a:r>
            <a:r>
              <a:rPr lang="en-US" sz="3600" b="1" i="1" dirty="0">
                <a:solidFill>
                  <a:schemeClr val="tx1"/>
                </a:solidFill>
              </a:rPr>
              <a:t>Colorization</a:t>
            </a:r>
            <a:endParaRPr lang="en-US" sz="3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59544" y="1072281"/>
            <a:ext cx="8539176" cy="31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4" y="1303178"/>
            <a:ext cx="7279234" cy="26961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29" y="1349822"/>
            <a:ext cx="3877951" cy="236947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119498" y="3731341"/>
            <a:ext cx="10381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Luminance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20133" y="3730348"/>
            <a:ext cx="1109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Chrominance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499145" y="3667884"/>
            <a:ext cx="134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Luminance &amp; chrominance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" y="4338066"/>
            <a:ext cx="11501546" cy="196200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4138" y="6378379"/>
            <a:ext cx="33453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1"/>
                </a:solidFill>
              </a:rPr>
              <a:t>[Cheng  2015 testing Architecture]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0" y="4129549"/>
            <a:ext cx="12192000" cy="7830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1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>
            <a:extLst>
              <a:ext uri="{FF2B5EF4-FFF2-40B4-BE49-F238E27FC236}">
                <a16:creationId xmlns="" xmlns:a16="http://schemas.microsoft.com/office/drawing/2014/main" id="{C4B768B2-1E06-4940-AB18-F64DE6A6E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9180" y="3667760"/>
            <a:ext cx="8866972" cy="2354944"/>
          </a:xfrm>
          <a:prstGeom prst="rect">
            <a:avLst/>
          </a:prstGeom>
          <a:ln>
            <a:noFill/>
          </a:ln>
          <a:effectLst>
            <a:reflection stA="45000" endPos="0" dist="50800" dir="5400000" sy="-100000" algn="bl" rotWithShape="0"/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284" b="10902"/>
          <a:stretch/>
        </p:blipFill>
        <p:spPr>
          <a:xfrm>
            <a:off x="2894351" y="290588"/>
            <a:ext cx="7006107" cy="3216562"/>
          </a:xfrm>
          <a:prstGeom prst="rect">
            <a:avLst/>
          </a:prstGeom>
          <a:effectLst>
            <a:reflection blurRad="6350" stA="50000" endA="300" endPos="0" dir="5400000" sy="-100000" algn="bl" rotWithShape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70379" y="1898869"/>
            <a:ext cx="9179274" cy="2094727"/>
          </a:xfrm>
          <a:prstGeom prst="rect">
            <a:avLst/>
          </a:prstGeom>
        </p:spPr>
        <p:txBody>
          <a:bodyPr anchor="t"/>
          <a:lstStyle>
            <a:lvl1pPr algn="l" defTabSz="91441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spc="0" dirty="0" smtClean="0">
                <a:ln w="2857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Model Architecture</a:t>
            </a:r>
            <a:endParaRPr lang="en-US" sz="9600" b="1" spc="0" dirty="0">
              <a:ln w="2857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726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5014</TotalTime>
  <Words>848</Words>
  <Application>Microsoft Office PowerPoint</Application>
  <PresentationFormat>Widescreen</PresentationFormat>
  <Paragraphs>228</Paragraphs>
  <Slides>31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Aharoni</vt:lpstr>
      <vt:lpstr>Arial</vt:lpstr>
      <vt:lpstr>Calibri</vt:lpstr>
      <vt:lpstr>Calibri Light</vt:lpstr>
      <vt:lpstr>Cambria</vt:lpstr>
      <vt:lpstr>Cambria Math</vt:lpstr>
      <vt:lpstr>Century Gothic</vt:lpstr>
      <vt:lpstr>DINWebPro</vt:lpstr>
      <vt:lpstr>Graphik Web</vt:lpstr>
      <vt:lpstr>Times New Roman</vt:lpstr>
      <vt:lpstr>Wingdings</vt:lpstr>
      <vt:lpstr>Retrospect</vt:lpstr>
      <vt:lpstr>      DEEP LEARNING BASED COLORIZATION FOR VISUAL MEDIA </vt:lpstr>
      <vt:lpstr>Team Members</vt:lpstr>
      <vt:lpstr>Agenda</vt:lpstr>
      <vt:lpstr>Problem Definition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Plan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ScreaM</dc:creator>
  <cp:lastModifiedBy>Scream</cp:lastModifiedBy>
  <cp:revision>333</cp:revision>
  <dcterms:created xsi:type="dcterms:W3CDTF">2014-09-12T17:24:29Z</dcterms:created>
  <dcterms:modified xsi:type="dcterms:W3CDTF">2017-06-10T01:45:30Z</dcterms:modified>
</cp:coreProperties>
</file>